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51"/>
  </p:notesMasterIdLst>
  <p:handoutMasterIdLst>
    <p:handoutMasterId r:id="rId52"/>
  </p:handoutMasterIdLst>
  <p:sldIdLst>
    <p:sldId id="332"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 id="386" r:id="rId46"/>
    <p:sldId id="387" r:id="rId47"/>
    <p:sldId id="388" r:id="rId48"/>
    <p:sldId id="389" r:id="rId49"/>
    <p:sldId id="390"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9/21/2024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3819945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4186924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25687689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26324761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2392205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40269366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8795255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8076709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9005172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1788949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9486621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4129864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38984910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9594745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15410427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28271680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39960135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18516989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8506273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9406810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936495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38498601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37229498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399233943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42611143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24816156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32104836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18526017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25184029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28581600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9500432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3107985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27376483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10002139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33433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42</a:t>
            </a:fld>
            <a:endParaRPr lang="en-US" dirty="0"/>
          </a:p>
        </p:txBody>
      </p:sp>
    </p:spTree>
    <p:extLst>
      <p:ext uri="{BB962C8B-B14F-4D97-AF65-F5344CB8AC3E}">
        <p14:creationId xmlns:p14="http://schemas.microsoft.com/office/powerpoint/2010/main" val="214117717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43</a:t>
            </a:fld>
            <a:endParaRPr lang="en-US" dirty="0"/>
          </a:p>
        </p:txBody>
      </p:sp>
    </p:spTree>
    <p:extLst>
      <p:ext uri="{BB962C8B-B14F-4D97-AF65-F5344CB8AC3E}">
        <p14:creationId xmlns:p14="http://schemas.microsoft.com/office/powerpoint/2010/main" val="20072222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44</a:t>
            </a:fld>
            <a:endParaRPr lang="en-US" dirty="0"/>
          </a:p>
        </p:txBody>
      </p:sp>
    </p:spTree>
    <p:extLst>
      <p:ext uri="{BB962C8B-B14F-4D97-AF65-F5344CB8AC3E}">
        <p14:creationId xmlns:p14="http://schemas.microsoft.com/office/powerpoint/2010/main" val="13858744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45</a:t>
            </a:fld>
            <a:endParaRPr lang="en-US" dirty="0"/>
          </a:p>
        </p:txBody>
      </p:sp>
    </p:spTree>
    <p:extLst>
      <p:ext uri="{BB962C8B-B14F-4D97-AF65-F5344CB8AC3E}">
        <p14:creationId xmlns:p14="http://schemas.microsoft.com/office/powerpoint/2010/main" val="20906931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46</a:t>
            </a:fld>
            <a:endParaRPr lang="en-US" dirty="0"/>
          </a:p>
        </p:txBody>
      </p:sp>
    </p:spTree>
    <p:extLst>
      <p:ext uri="{BB962C8B-B14F-4D97-AF65-F5344CB8AC3E}">
        <p14:creationId xmlns:p14="http://schemas.microsoft.com/office/powerpoint/2010/main" val="3222011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1692539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13751846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8721364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399203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3069638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4</a:t>
            </a:r>
            <a:br>
              <a:rPr lang="en-US" dirty="0"/>
            </a:br>
            <a:br>
              <a:rPr lang="en-US" dirty="0"/>
            </a:br>
            <a:r>
              <a:rPr lang="en-US" dirty="0"/>
              <a:t>Biocentrism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Schweitzer (cont’d)</a:t>
            </a:r>
            <a:br>
              <a:rPr lang="en-US" dirty="0"/>
            </a:br>
            <a:br>
              <a:rPr lang="en-US" dirty="0"/>
            </a:br>
            <a:r>
              <a:rPr lang="en-US" sz="2700" dirty="0"/>
              <a:t>Why?</a:t>
            </a:r>
            <a:br>
              <a:rPr lang="en-US" sz="2700" dirty="0"/>
            </a:br>
            <a:br>
              <a:rPr lang="en-US" sz="2700" dirty="0"/>
            </a:br>
            <a:r>
              <a:rPr lang="en-US" sz="2700" dirty="0"/>
              <a:t>Because all living things possess a “will to live”—an impulse for self-preservation and self-realization—and no creature’s will-to-live is more important than any other’s.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6154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Schweitzer (cont’d)</a:t>
            </a:r>
            <a:br>
              <a:rPr lang="en-US" dirty="0"/>
            </a:br>
            <a:br>
              <a:rPr lang="en-US" dirty="0"/>
            </a:br>
            <a:r>
              <a:rPr lang="en-US" sz="2700" dirty="0"/>
              <a:t>Issues/problems with Schweitzer’s view:</a:t>
            </a:r>
            <a:br>
              <a:rPr lang="en-US" sz="2700" dirty="0"/>
            </a:br>
            <a:br>
              <a:rPr lang="en-US" sz="2700" dirty="0"/>
            </a:br>
            <a:r>
              <a:rPr lang="en-US" sz="2700" dirty="0"/>
              <a:t>1. Do all living things have a will-to-live? Even </a:t>
            </a:r>
            <a:r>
              <a:rPr lang="en-US" sz="2700" dirty="0" err="1"/>
              <a:t>nonsentient</a:t>
            </a:r>
            <a:r>
              <a:rPr lang="en-US" sz="2700" dirty="0"/>
              <a:t> things?</a:t>
            </a:r>
            <a:br>
              <a:rPr lang="en-US" sz="2700" dirty="0"/>
            </a:br>
            <a:br>
              <a:rPr lang="en-US" sz="2700" dirty="0"/>
            </a:br>
            <a:r>
              <a:rPr lang="en-US" sz="2700" dirty="0"/>
              <a:t>2. How can I know that other livings have a will-to-live equal in value or intensity to mine?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34619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Schweitzer (cont’d)</a:t>
            </a:r>
            <a:br>
              <a:rPr lang="en-US" dirty="0"/>
            </a:br>
            <a:br>
              <a:rPr lang="en-US" dirty="0"/>
            </a:br>
            <a:r>
              <a:rPr lang="en-US" sz="2700" dirty="0"/>
              <a:t>Issues/problems with Schweitzer’s view:</a:t>
            </a:r>
            <a:br>
              <a:rPr lang="en-US" sz="2700" dirty="0"/>
            </a:br>
            <a:br>
              <a:rPr lang="en-US" sz="2700" dirty="0"/>
            </a:br>
            <a:r>
              <a:rPr lang="en-US" sz="2700" dirty="0"/>
              <a:t>3. Is “reverence” the right response? Why not some lesser attitude, like respect?</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94680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Schweitzer (cont’d)</a:t>
            </a:r>
            <a:br>
              <a:rPr lang="en-US" dirty="0"/>
            </a:br>
            <a:br>
              <a:rPr lang="en-US" dirty="0"/>
            </a:br>
            <a:r>
              <a:rPr lang="en-US" sz="2700" dirty="0"/>
              <a:t>Issues/problems with Schweitzer’s view:</a:t>
            </a:r>
            <a:br>
              <a:rPr lang="en-US" sz="2700" dirty="0"/>
            </a:br>
            <a:br>
              <a:rPr lang="en-US" sz="2700" dirty="0"/>
            </a:br>
            <a:r>
              <a:rPr lang="en-US" sz="2700" dirty="0"/>
              <a:t>4. If reverence is the right attitude, what practical implications follow? what concrete actions and responses are required to display proper reverence?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44213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Schweitzer (cont’d)</a:t>
            </a:r>
            <a:br>
              <a:rPr lang="en-US" dirty="0"/>
            </a:br>
            <a:br>
              <a:rPr lang="en-US" dirty="0"/>
            </a:br>
            <a:r>
              <a:rPr lang="en-US" sz="2700" dirty="0"/>
              <a:t>Issues/problems with Schweitzer’s view:</a:t>
            </a:r>
            <a:br>
              <a:rPr lang="en-US" sz="2700" dirty="0"/>
            </a:br>
            <a:br>
              <a:rPr lang="en-US" sz="2700" dirty="0"/>
            </a:br>
            <a:r>
              <a:rPr lang="en-US" sz="2700" dirty="0"/>
              <a:t>5. Is Schweitzer’s reverence-for-life ethic unrealistic and overly demanding in requiring that we revere all forms of life, even microbes, tape worms, and mosquitoes?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651734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Paul Taylor’s Respect for Nature biocentric theory</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65756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 defends a form of biocentrism known as biocentric egalitarianism.</a:t>
            </a:r>
            <a:br>
              <a:rPr lang="en-US" dirty="0"/>
            </a:br>
            <a:br>
              <a:rPr lang="en-US" dirty="0"/>
            </a:br>
            <a:r>
              <a:rPr lang="en-US" sz="2700" dirty="0"/>
              <a:t>Biocentric egalitarianism: the view that all living things have equal moral standing and deserve equal respect and concern.</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26110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Three components of Taylor’s biocentric egalitarian view:</a:t>
            </a:r>
            <a:br>
              <a:rPr lang="en-US" dirty="0"/>
            </a:br>
            <a:br>
              <a:rPr lang="en-US" dirty="0"/>
            </a:br>
            <a:r>
              <a:rPr lang="en-US" sz="2700" dirty="0"/>
              <a:t>1. A set of scientifically-informed, life-affirming beliefs about earth’s community of life that Taylor calls “the biocentric outlook on nature.”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39770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700" dirty="0"/>
              <a:t>2. an ultimate moral attitude based on the recognition that all living things have equal inherent worth, an attitude </a:t>
            </a:r>
            <a:r>
              <a:rPr lang="en-US" sz="2700" dirty="0" err="1"/>
              <a:t>taylor</a:t>
            </a:r>
            <a:r>
              <a:rPr lang="en-US" sz="2700" dirty="0"/>
              <a:t> calls “respect for nature.”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87209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700" dirty="0"/>
              <a:t>3. A set of general moral duties, priority principles, and character traits that fit with an attitude of respect for nature.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34801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Biocentrism: The view that all living things have moral standing.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22314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700" dirty="0"/>
              <a:t>The biocentric outlook on nature involves four claims:</a:t>
            </a:r>
            <a:br>
              <a:rPr lang="en-US" sz="2700" dirty="0"/>
            </a:br>
            <a:br>
              <a:rPr lang="en-US" sz="2700" dirty="0"/>
            </a:br>
            <a:r>
              <a:rPr lang="en-US" sz="2700" dirty="0"/>
              <a:t>1.Humans are not special or privileged members of earth’s community of life.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0143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700" dirty="0"/>
              <a:t>2. All forms of life on earth are interconnected.</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01184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700" dirty="0"/>
              <a:t>3. All organisms are “teleological centers of life.” Each is a unique life form exhibiting goal-life behavior and pursuing its own good in its own way.</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25358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700" dirty="0"/>
              <a:t>4. Humans are not inherently superior to other forms of life.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34633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700" dirty="0"/>
              <a:t>Taylor’s main argument against human superiority: the Standpoint argument.</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068444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200" dirty="0"/>
              <a:t>The standpoint argument: All attempts to show that humans are superior to other life forms are biased because they assume a human point of view (namely, that a trait is valuable if it promotes human survival and well-being).</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6177398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200" dirty="0"/>
              <a:t>The second component of Taylor’s environmental ethic is an ultimate moral attitude he calls “respect for nature.”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5014528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200" dirty="0"/>
              <a:t>Respect for nature is a set of dispositions, which include:</a:t>
            </a:r>
            <a:br>
              <a:rPr lang="en-US" sz="2200" dirty="0"/>
            </a:br>
            <a:br>
              <a:rPr lang="en-US" sz="2200" dirty="0"/>
            </a:br>
            <a:r>
              <a:rPr lang="en-US" sz="2200" dirty="0"/>
              <a:t>* valuational dispositions (e.g., to regard all living things as having equal inherent worth).</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626215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200" dirty="0"/>
              <a:t>* conative dispositions (e.g., desires to avoid doing harm to organisms and to preserve their existence).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2055997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200" dirty="0"/>
              <a:t>* affective dispositions (e.g., to be displeased when living things are harmed).</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51522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Moral standing = Being deserving of moral consideration, respect, and concern.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66973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200" dirty="0"/>
              <a:t>* practical dispositions (e.g., to refrain from acts that harm living creatures without adequate justification).</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3644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200" dirty="0"/>
              <a:t>According to Taylor, acts are rights and character traits are good in virtue of their expressing or embodying respect for nature.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115440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200" dirty="0"/>
              <a:t>The third and final component of </a:t>
            </a:r>
            <a:r>
              <a:rPr lang="en-US" sz="2200" dirty="0" err="1"/>
              <a:t>taylor’s</a:t>
            </a:r>
            <a:r>
              <a:rPr lang="en-US" sz="2200" dirty="0"/>
              <a:t> environmental ethic is a set of good character traits (virtues), general moral duties, and ranking or priority principles for resolving conflicts between human and nonhuman interests.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41362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700" dirty="0"/>
              <a:t>Good character traits will be those that comport with an attitude of respect for nature, such as fair-mindedness and justice (a disposition to treat other organisms fairly and to compensate them for wrongs).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18867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200" dirty="0"/>
              <a:t>Four general ethical duties that flow from an attitude of respect for nature:</a:t>
            </a:r>
            <a:br>
              <a:rPr lang="en-US" sz="2200" dirty="0"/>
            </a:br>
            <a:br>
              <a:rPr lang="en-US" sz="2200" dirty="0"/>
            </a:br>
            <a:r>
              <a:rPr lang="en-US" sz="2200" dirty="0"/>
              <a:t>* </a:t>
            </a:r>
            <a:r>
              <a:rPr lang="en-US" sz="2200" dirty="0" err="1"/>
              <a:t>Nonmalificence</a:t>
            </a:r>
            <a:r>
              <a:rPr lang="en-US" sz="2200" dirty="0"/>
              <a:t>: Do no harm.</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186078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3100" dirty="0"/>
              <a:t>Four general ethical duties (cont’d):</a:t>
            </a:r>
            <a:br>
              <a:rPr lang="en-US" sz="2200" dirty="0"/>
            </a:br>
            <a:br>
              <a:rPr lang="en-US" sz="2200" dirty="0"/>
            </a:br>
            <a:r>
              <a:rPr lang="en-US" sz="2200" dirty="0"/>
              <a:t>* </a:t>
            </a:r>
            <a:r>
              <a:rPr lang="en-US" sz="3100" dirty="0"/>
              <a:t>Noninterference: Let things happen naturally and don’t restrict an organism’s freedom.</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2090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800" dirty="0"/>
              <a:t>Four general ethical duties (cont’d):</a:t>
            </a:r>
            <a:br>
              <a:rPr lang="en-US" sz="2800" dirty="0"/>
            </a:br>
            <a:br>
              <a:rPr lang="en-US" sz="2800" dirty="0"/>
            </a:br>
            <a:r>
              <a:rPr lang="en-US" sz="2800" dirty="0"/>
              <a:t>* fidelity: Don’t deceive or betray other organisms.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071437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800" dirty="0"/>
              <a:t>Four general ethical duties (cont’d):</a:t>
            </a:r>
            <a:br>
              <a:rPr lang="en-US" sz="2800" dirty="0"/>
            </a:br>
            <a:br>
              <a:rPr lang="en-US" sz="2800" dirty="0"/>
            </a:br>
            <a:r>
              <a:rPr lang="en-US" sz="2800" dirty="0"/>
              <a:t>* restitutive justice: compensate organisms you have wronged.</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778856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Taylor’s three components (cont’d):</a:t>
            </a:r>
            <a:br>
              <a:rPr lang="en-US" dirty="0"/>
            </a:br>
            <a:br>
              <a:rPr lang="en-US" dirty="0"/>
            </a:br>
            <a:r>
              <a:rPr lang="en-US" sz="2400" dirty="0"/>
              <a:t>Finally, Taylor proposes five priority principles for resolving conflicts between humans and other life forms: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86945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700" dirty="0"/>
              <a:t>Priority Principles (cont’d):</a:t>
            </a:r>
            <a:br>
              <a:rPr lang="en-US" sz="2700" dirty="0"/>
            </a:br>
            <a:br>
              <a:rPr lang="en-US" sz="2700" dirty="0"/>
            </a:br>
            <a:r>
              <a:rPr lang="en-US" sz="2700" dirty="0"/>
              <a:t>1. Principle of Self-defense: One can defend oneself (and other humans) against harmful or dangerous organisms.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5907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err="1"/>
              <a:t>Sentientism</a:t>
            </a:r>
            <a:r>
              <a:rPr lang="en-US" dirty="0"/>
              <a:t>: the view that only sentient creatures have moral standing.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651280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200" dirty="0"/>
              <a:t>Priority Principles (cont’d):</a:t>
            </a:r>
            <a:br>
              <a:rPr lang="en-US" sz="2200" dirty="0"/>
            </a:br>
            <a:br>
              <a:rPr lang="en-US" sz="2200" dirty="0"/>
            </a:br>
            <a:r>
              <a:rPr lang="en-US" sz="2200" dirty="0"/>
              <a:t>2. Principle of proportionality: Non-basic human interests must yield to basic nonhuman interests whenever a human act is directly expressive of an exploitative attitude toward nature.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6179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200" dirty="0"/>
              <a:t>Priority Principles (cont’d):</a:t>
            </a:r>
            <a:br>
              <a:rPr lang="en-US" sz="2200" dirty="0"/>
            </a:br>
            <a:br>
              <a:rPr lang="en-US" sz="2200" dirty="0"/>
            </a:br>
            <a:r>
              <a:rPr lang="en-US" sz="2200" dirty="0"/>
              <a:t>3. Principle of proportionality: Humans may pursue their significant but non-basic interests, even when this conflicts with the basic interests of other organisms, but only in ways that minimize wrongs to other organisms.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931328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200" dirty="0"/>
              <a:t>Priority Principles (cont’d):</a:t>
            </a:r>
            <a:br>
              <a:rPr lang="en-US" sz="2200" dirty="0"/>
            </a:br>
            <a:br>
              <a:rPr lang="en-US" sz="2200" dirty="0"/>
            </a:br>
            <a:r>
              <a:rPr lang="en-US" sz="2200" dirty="0"/>
              <a:t>4. Principle of distributive justice: When basic human interests conflict with basic nonhuman interests, fairness requires that benefits and burdens be shared as equally as possible.</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1294713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Taylor’s three components (cont’d):</a:t>
            </a:r>
            <a:br>
              <a:rPr lang="en-US" dirty="0"/>
            </a:br>
            <a:br>
              <a:rPr lang="en-US" dirty="0"/>
            </a:br>
            <a:r>
              <a:rPr lang="en-US" sz="2700" dirty="0"/>
              <a:t>Priority Principles (cont’d):</a:t>
            </a:r>
            <a:br>
              <a:rPr lang="en-US" sz="2700" dirty="0"/>
            </a:br>
            <a:br>
              <a:rPr lang="en-US" sz="2700" dirty="0"/>
            </a:br>
            <a:r>
              <a:rPr lang="en-US" sz="2700" dirty="0"/>
              <a:t>5. Principle of restitutive justice: persons who wrong other organisms must, if possible, compensate them for those wrongs.</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8917551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Problems/issues with Taylor’s biocentric egalitarian theory:</a:t>
            </a:r>
            <a:br>
              <a:rPr lang="en-US" dirty="0"/>
            </a:br>
            <a:br>
              <a:rPr lang="en-US" dirty="0"/>
            </a:br>
            <a:r>
              <a:rPr lang="en-US" sz="2700" dirty="0"/>
              <a:t>1. Is </a:t>
            </a:r>
            <a:r>
              <a:rPr lang="en-US" sz="2700" dirty="0" err="1"/>
              <a:t>taylor’s</a:t>
            </a:r>
            <a:r>
              <a:rPr lang="en-US" sz="2700" dirty="0"/>
              <a:t> standpoint argument against human superiority convincing? Must any argument for human superiority reflect a bias in favor of human well-being?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842556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Problems/issues (Cont’d)</a:t>
            </a:r>
            <a:br>
              <a:rPr lang="en-US" dirty="0"/>
            </a:br>
            <a:br>
              <a:rPr lang="en-US" dirty="0"/>
            </a:br>
            <a:r>
              <a:rPr lang="en-US" sz="2700" dirty="0"/>
              <a:t>2. Is Taylor overly focused on the good of individual organisms? Should he be more concerned with the good of whole species and ecosystems, as most environmentalists today are?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866998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Problems/issues (Cont’d)</a:t>
            </a:r>
            <a:br>
              <a:rPr lang="en-US" dirty="0"/>
            </a:br>
            <a:br>
              <a:rPr lang="en-US"/>
            </a:br>
            <a:r>
              <a:rPr lang="en-US" sz="2700" dirty="0"/>
              <a:t>3</a:t>
            </a:r>
            <a:r>
              <a:rPr lang="en-US" sz="2700"/>
              <a:t>. </a:t>
            </a:r>
            <a:r>
              <a:rPr lang="en-US" sz="2700" dirty="0"/>
              <a:t>Is Taylor’s view overly demanding? Does it require too many sacrifices of human interests?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68789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A common argument for </a:t>
            </a:r>
            <a:r>
              <a:rPr lang="en-US" dirty="0" err="1"/>
              <a:t>sentientism</a:t>
            </a:r>
            <a:r>
              <a:rPr lang="en-US" dirty="0"/>
              <a:t>: Only sentient beings have interests, and only things that have interests have moral standing.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66013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But:</a:t>
            </a:r>
            <a:br>
              <a:rPr lang="en-US" dirty="0"/>
            </a:br>
            <a:br>
              <a:rPr lang="en-US" dirty="0"/>
            </a:br>
            <a:r>
              <a:rPr lang="en-US" dirty="0"/>
              <a:t>1. </a:t>
            </a:r>
            <a:r>
              <a:rPr lang="en-US" dirty="0" err="1"/>
              <a:t>Nonsentient</a:t>
            </a:r>
            <a:r>
              <a:rPr lang="en-US" dirty="0"/>
              <a:t> things (e.g., a redwood tree) can be benefited or harmed. Don’t they then have interests?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86510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2. Even if </a:t>
            </a:r>
            <a:r>
              <a:rPr lang="en-US" dirty="0" err="1"/>
              <a:t>nonsentient</a:t>
            </a:r>
            <a:r>
              <a:rPr lang="en-US" dirty="0"/>
              <a:t> things like redwood trees have no interests, they might have intrinsic value, and this might suffice for moral standing.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72958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An influential version of biocentrism: Albert Schweitzer’s reverence-for-life ethic.</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75037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Schweitzer claims that all life forms should be not only valued and respected, but revered.</a:t>
            </a:r>
            <a:br>
              <a:rPr lang="en-US" dirty="0"/>
            </a:br>
            <a:br>
              <a:rPr lang="en-US" dirty="0"/>
            </a:br>
            <a:endParaRPr lang="en-US"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1244714"/>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3.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{162FDD7D-11A0-4BB3-9CFA-29C9C7ED4365}tf67498733_win32</Template>
  <TotalTime>217</TotalTime>
  <Words>1529</Words>
  <Application>Microsoft Office PowerPoint</Application>
  <PresentationFormat>Widescreen</PresentationFormat>
  <Paragraphs>92</Paragraphs>
  <Slides>46</Slides>
  <Notes>46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Calisto MT</vt:lpstr>
      <vt:lpstr>Univers Condensed</vt:lpstr>
      <vt:lpstr>ChronicleVTI</vt:lpstr>
      <vt:lpstr>Chapter 4  Biocentrism</vt:lpstr>
      <vt:lpstr>Biocentrism: The view that all living things have moral standing.</vt:lpstr>
      <vt:lpstr>Moral standing = Being deserving of moral consideration, respect, and concern.</vt:lpstr>
      <vt:lpstr>Sentientism: the view that only sentient creatures have moral standing.</vt:lpstr>
      <vt:lpstr>A common argument for sentientism: Only sentient beings have interests, and only things that have interests have moral standing.</vt:lpstr>
      <vt:lpstr>But:  1. Nonsentient things (e.g., a redwood tree) can be benefited or harmed. Don’t they then have interests?</vt:lpstr>
      <vt:lpstr>2. Even if nonsentient things like redwood trees have no interests, they might have intrinsic value, and this might suffice for moral standing.</vt:lpstr>
      <vt:lpstr>An influential version of biocentrism: Albert Schweitzer’s reverence-for-life ethic.</vt:lpstr>
      <vt:lpstr>Schweitzer claims that all life forms should be not only valued and respected, but revered.  </vt:lpstr>
      <vt:lpstr>Schweitzer (cont’d)  Why?  Because all living things possess a “will to live”—an impulse for self-preservation and self-realization—and no creature’s will-to-live is more important than any other’s.  </vt:lpstr>
      <vt:lpstr>Schweitzer (cont’d)  Issues/problems with Schweitzer’s view:  1. Do all living things have a will-to-live? Even nonsentient things?  2. How can I know that other livings have a will-to-live equal in value or intensity to mine?  </vt:lpstr>
      <vt:lpstr>Schweitzer (cont’d)  Issues/problems with Schweitzer’s view:  3. Is “reverence” the right response? Why not some lesser attitude, like respect?  </vt:lpstr>
      <vt:lpstr>Schweitzer (cont’d)  Issues/problems with Schweitzer’s view:  4. If reverence is the right attitude, what practical implications follow? what concrete actions and responses are required to display proper reverence?  </vt:lpstr>
      <vt:lpstr>Schweitzer (cont’d)  Issues/problems with Schweitzer’s view:  5. Is Schweitzer’s reverence-for-life ethic unrealistic and overly demanding in requiring that we revere all forms of life, even microbes, tape worms, and mosquitoes?  </vt:lpstr>
      <vt:lpstr>Paul Taylor’s Respect for Nature biocentric theory  </vt:lpstr>
      <vt:lpstr>Taylor defends a form of biocentrism known as biocentric egalitarianism.  Biocentric egalitarianism: the view that all living things have equal moral standing and deserve equal respect and concern.  </vt:lpstr>
      <vt:lpstr>Three components of Taylor’s biocentric egalitarian view:  1. A set of scientifically-informed, life-affirming beliefs about earth’s community of life that Taylor calls “the biocentric outlook on nature.”  </vt:lpstr>
      <vt:lpstr>Taylor’s three components (cont’d):  2. an ultimate moral attitude based on the recognition that all living things have equal inherent worth, an attitude taylor calls “respect for nature.”  </vt:lpstr>
      <vt:lpstr>Taylor’s three components (cont’d):  3. A set of general moral duties, priority principles, and character traits that fit with an attitude of respect for nature.  </vt:lpstr>
      <vt:lpstr>Taylor’s three components (cont’d):  The biocentric outlook on nature involves four claims:  1.Humans are not special or privileged members of earth’s community of life.  </vt:lpstr>
      <vt:lpstr>Taylor’s three components (cont’d):  2. All forms of life on earth are interconnected.  </vt:lpstr>
      <vt:lpstr>Taylor’s three components (cont’d):  3. All organisms are “teleological centers of life.” Each is a unique life form exhibiting goal-life behavior and pursuing its own good in its own way.  </vt:lpstr>
      <vt:lpstr>Taylor’s three components (cont’d):  4. Humans are not inherently superior to other forms of life.  </vt:lpstr>
      <vt:lpstr>Taylor’s three components (cont’d):  Taylor’s main argument against human superiority: the Standpoint argument.  </vt:lpstr>
      <vt:lpstr>Taylor’s three components (cont’d):  The standpoint argument: All attempts to show that humans are superior to other life forms are biased because they assume a human point of view (namely, that a trait is valuable if it promotes human survival and well-being).  </vt:lpstr>
      <vt:lpstr>Taylor’s three components (cont’d):  The second component of Taylor’s environmental ethic is an ultimate moral attitude he calls “respect for nature.”  </vt:lpstr>
      <vt:lpstr>Taylor’s three components (cont’d):  Respect for nature is a set of dispositions, which include:  * valuational dispositions (e.g., to regard all living things as having equal inherent worth).  </vt:lpstr>
      <vt:lpstr>Taylor’s three components (cont’d):  * conative dispositions (e.g., desires to avoid doing harm to organisms and to preserve their existence).  </vt:lpstr>
      <vt:lpstr>Taylor’s three components (cont’d):  * affective dispositions (e.g., to be displeased when living things are harmed).  </vt:lpstr>
      <vt:lpstr>Taylor’s three components (cont’d):  * practical dispositions (e.g., to refrain from acts that harm living creatures without adequate justification).  </vt:lpstr>
      <vt:lpstr>Taylor’s three components (cont’d):  According to Taylor, acts are rights and character traits are good in virtue of their expressing or embodying respect for nature.  </vt:lpstr>
      <vt:lpstr>Taylor’s three components (cont’d):  The third and final component of taylor’s environmental ethic is a set of good character traits (virtues), general moral duties, and ranking or priority principles for resolving conflicts between human and nonhuman interests.  </vt:lpstr>
      <vt:lpstr>Taylor’s three components (cont’d):  Good character traits will be those that comport with an attitude of respect for nature, such as fair-mindedness and justice (a disposition to treat other organisms fairly and to compensate them for wrongs).  </vt:lpstr>
      <vt:lpstr>Taylor’s three components (cont’d):  Four general ethical duties that flow from an attitude of respect for nature:  * Nonmalificence: Do no harm.  </vt:lpstr>
      <vt:lpstr>Taylor’s three components (cont’d):  Four general ethical duties (cont’d):  * Noninterference: Let things happen naturally and don’t restrict an organism’s freedom.  </vt:lpstr>
      <vt:lpstr>Taylor’s three components (cont’d):  Four general ethical duties (cont’d):  * fidelity: Don’t deceive or betray other organisms.  </vt:lpstr>
      <vt:lpstr>Taylor’s three components (cont’d):  Four general ethical duties (cont’d):  * restitutive justice: compensate organisms you have wronged.  </vt:lpstr>
      <vt:lpstr>Taylor’s three components (cont’d):  Finally, Taylor proposes five priority principles for resolving conflicts between humans and other life forms:  </vt:lpstr>
      <vt:lpstr>Taylor’s three components (cont’d):  Priority Principles (cont’d):  1. Principle of Self-defense: One can defend oneself (and other humans) against harmful or dangerous organisms.  </vt:lpstr>
      <vt:lpstr>Taylor’s three components (cont’d):  Priority Principles (cont’d):  2. Principle of proportionality: Non-basic human interests must yield to basic nonhuman interests whenever a human act is directly expressive of an exploitative attitude toward nature.  </vt:lpstr>
      <vt:lpstr>Taylor’s three components (cont’d):  Priority Principles (cont’d):  3. Principle of proportionality: Humans may pursue their significant but non-basic interests, even when this conflicts with the basic interests of other organisms, but only in ways that minimize wrongs to other organisms.  </vt:lpstr>
      <vt:lpstr>Taylor’s three components (cont’d):  Priority Principles (cont’d):  4. Principle of distributive justice: When basic human interests conflict with basic nonhuman interests, fairness requires that benefits and burdens be shared as equally as possible.  </vt:lpstr>
      <vt:lpstr>Taylor’s three components (cont’d):  Priority Principles (cont’d):  5. Principle of restitutive justice: persons who wrong other organisms must, if possible, compensate them for those wrongs.  </vt:lpstr>
      <vt:lpstr>Problems/issues with Taylor’s biocentric egalitarian theory:  1. Is taylor’s standpoint argument against human superiority convincing? Must any argument for human superiority reflect a bias in favor of human well-being?</vt:lpstr>
      <vt:lpstr>Problems/issues (Cont’d)  2. Is Taylor overly focused on the good of individual organisms? Should he be more concerned with the good of whole species and ecosystems, as most environmentalists today are?</vt:lpstr>
      <vt:lpstr>Problems/issues (Cont’d)  3. Is Taylor’s view overly demanding? Does it require too many sacrifices of human interests?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2024-08-25T14:22:55Z</dcterms:created>
  <dcterms:modified xsi:type="dcterms:W3CDTF">2024-09-21T19:03:30Z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