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40"/>
  </p:notesMasterIdLst>
  <p:handoutMasterIdLst>
    <p:handoutMasterId r:id="rId41"/>
  </p:handoutMasterIdLst>
  <p:sldIdLst>
    <p:sldId id="332" r:id="rId5"/>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9/21/2024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3190179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908777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17959089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28282031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2481248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3315625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1093003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5084451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845643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392152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41631853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8073359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24132351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3048353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14816462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36152101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39656450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2741491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22403018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7034865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4015278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9771199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21923157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26165714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129311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14764225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39203080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1713224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3446094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374388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3321671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1144602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3833089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896334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3</a:t>
            </a:r>
            <a:br>
              <a:rPr lang="en-US" dirty="0"/>
            </a:br>
            <a:br>
              <a:rPr lang="en-US" dirty="0"/>
            </a:br>
            <a:r>
              <a:rPr lang="en-US" dirty="0"/>
              <a:t>Animal Rights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Singer’s argument:</a:t>
            </a:r>
            <a:br>
              <a:rPr lang="en-US" sz="3100" dirty="0"/>
            </a:br>
            <a:br>
              <a:rPr lang="en-US" sz="3100" dirty="0"/>
            </a:br>
            <a:r>
              <a:rPr lang="en-US" sz="3100" dirty="0"/>
              <a:t>1. can we be certain that, say, a chicken’s interest in avoiding suffering is equal to our own?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01465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Singer’s argument (cont’d):</a:t>
            </a:r>
            <a:br>
              <a:rPr lang="en-US" sz="3100" dirty="0"/>
            </a:br>
            <a:br>
              <a:rPr lang="en-US" sz="3100" dirty="0"/>
            </a:br>
            <a:r>
              <a:rPr lang="en-US" sz="3100" dirty="0"/>
              <a:t>2. Is it true that only sentient animals have interests and therefore “moral standing”?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5097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Issues with Singer’s argument (cont’d):</a:t>
            </a:r>
            <a:br>
              <a:rPr lang="en-US" sz="3100" dirty="0"/>
            </a:br>
            <a:br>
              <a:rPr lang="en-US" sz="3100" dirty="0"/>
            </a:br>
            <a:r>
              <a:rPr lang="en-US" sz="3100" dirty="0"/>
              <a:t>3. Singer concedes that animals may be eaten, experimented on, etc. provided their equal interests are respected. Does this extend </a:t>
            </a:r>
            <a:r>
              <a:rPr lang="en-US" sz="3100" u="sng" dirty="0"/>
              <a:t>enough protection</a:t>
            </a:r>
            <a:r>
              <a:rPr lang="en-US" sz="3100" dirty="0"/>
              <a:t> to animals?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944047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Singer’s argument (cont’d):</a:t>
            </a:r>
            <a:br>
              <a:rPr lang="en-US" sz="3100" dirty="0"/>
            </a:br>
            <a:br>
              <a:rPr lang="en-US" sz="3100" dirty="0"/>
            </a:br>
            <a:r>
              <a:rPr lang="en-US" sz="2200" dirty="0"/>
              <a:t>4. More generally, Singer’s argument, when fully fleshed out, rests on preference utilitarianism (the view that an act is right just in case it maximizes net preference satisfaction). Is preference utilitarianism acceptable?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7728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Issues with Singer’s argument (cont’d):</a:t>
            </a:r>
            <a:br>
              <a:rPr lang="en-US" sz="3100" dirty="0"/>
            </a:br>
            <a:br>
              <a:rPr lang="en-US" sz="3100" dirty="0"/>
            </a:br>
            <a:r>
              <a:rPr lang="en-US" sz="2200" dirty="0"/>
              <a:t>5. Does Singer’s argument have unacceptable environmental consequences (e.g., that chickens should be valued just as highly as wolves and that it would be wrong to cull invasive rabbits that are eating rare plants)?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30020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Tom </a:t>
            </a:r>
            <a:r>
              <a:rPr lang="en-US" sz="3100" dirty="0" err="1"/>
              <a:t>regan’s</a:t>
            </a:r>
            <a:r>
              <a:rPr lang="en-US" sz="3100" dirty="0"/>
              <a:t> Duty-centered argument for animal rights:</a:t>
            </a:r>
            <a:br>
              <a:rPr lang="en-US" sz="3100" dirty="0"/>
            </a:br>
            <a:br>
              <a:rPr lang="en-US" sz="3100" dirty="0"/>
            </a:br>
            <a:r>
              <a:rPr lang="en-US" sz="3100" dirty="0"/>
              <a:t>1. All humans have equal basic rights rooted in their equal inherent value.</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64217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err="1"/>
              <a:t>regan’s</a:t>
            </a:r>
            <a:r>
              <a:rPr lang="en-US" sz="3100" dirty="0"/>
              <a:t> Duty-centered argument (cont’d):</a:t>
            </a:r>
            <a:br>
              <a:rPr lang="en-US" sz="3100" dirty="0"/>
            </a:br>
            <a:br>
              <a:rPr lang="en-US" sz="3100" dirty="0"/>
            </a:br>
            <a:r>
              <a:rPr lang="en-US" sz="2200" dirty="0"/>
              <a:t>2. The basis of equal inherent value isn’t rationality or moral agency (which some humans lack), but being a “subject of a life,” i.e., being a unique individual with a consciously experienced life that matters to them.</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18639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err="1"/>
              <a:t>regan’s</a:t>
            </a:r>
            <a:r>
              <a:rPr lang="en-US" sz="3100" dirty="0"/>
              <a:t> Duty-centered argument (cont’d):</a:t>
            </a:r>
            <a:br>
              <a:rPr lang="en-US" sz="3100" dirty="0"/>
            </a:br>
            <a:br>
              <a:rPr lang="en-US" sz="3100" dirty="0"/>
            </a:br>
            <a:r>
              <a:rPr lang="en-US" sz="2800" dirty="0"/>
              <a:t>3. Humans are not the only subjects of a life. All higher animals are.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11183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err="1"/>
              <a:t>regan’s</a:t>
            </a:r>
            <a:r>
              <a:rPr lang="en-US" sz="3100" dirty="0"/>
              <a:t> Duty-centered argument (cont’d):</a:t>
            </a:r>
            <a:br>
              <a:rPr lang="en-US" sz="3100" dirty="0"/>
            </a:br>
            <a:br>
              <a:rPr lang="en-US" sz="3100" dirty="0"/>
            </a:br>
            <a:r>
              <a:rPr lang="en-US" sz="2800" dirty="0"/>
              <a:t>4. So, all higher animals have equal inherent value and equal basic rights.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46823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a:t>
            </a:r>
            <a:r>
              <a:rPr lang="en-US" sz="3100" dirty="0" err="1"/>
              <a:t>regan’s</a:t>
            </a:r>
            <a:r>
              <a:rPr lang="en-US" sz="3100" dirty="0"/>
              <a:t> argument:</a:t>
            </a:r>
            <a:br>
              <a:rPr lang="en-US" sz="3100" dirty="0"/>
            </a:br>
            <a:br>
              <a:rPr lang="en-US" sz="3100" dirty="0"/>
            </a:br>
            <a:r>
              <a:rPr lang="en-US" sz="3100" dirty="0"/>
              <a:t>1. is </a:t>
            </a:r>
            <a:r>
              <a:rPr lang="en-US" sz="3100" dirty="0" err="1"/>
              <a:t>regan</a:t>
            </a:r>
            <a:r>
              <a:rPr lang="en-US" sz="3100" dirty="0"/>
              <a:t> right that the basis of equal inherent value is being “a subject of a life”?</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60605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Issue: Do animals—or at least some animals—have moral rights (e.g., a right not to be killed or treated cruelly without good reason)?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132805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a:t>
            </a:r>
            <a:r>
              <a:rPr lang="en-US" sz="3100" dirty="0" err="1"/>
              <a:t>regan’s</a:t>
            </a:r>
            <a:r>
              <a:rPr lang="en-US" sz="3100" dirty="0"/>
              <a:t> argument (cont’d):</a:t>
            </a:r>
            <a:br>
              <a:rPr lang="en-US" sz="3100" dirty="0"/>
            </a:br>
            <a:br>
              <a:rPr lang="en-US" sz="3100" dirty="0"/>
            </a:br>
            <a:r>
              <a:rPr lang="en-US" sz="3100" dirty="0"/>
              <a:t>2. Are all humans subjects of a life? If not, do they lack basic rights?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29203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a:t>
            </a:r>
            <a:r>
              <a:rPr lang="en-US" sz="3100" dirty="0" err="1"/>
              <a:t>regan’s</a:t>
            </a:r>
            <a:r>
              <a:rPr lang="en-US" sz="3100" dirty="0"/>
              <a:t> argument (cont’d):</a:t>
            </a:r>
            <a:br>
              <a:rPr lang="en-US" sz="3100" dirty="0"/>
            </a:br>
            <a:br>
              <a:rPr lang="en-US" sz="3100" dirty="0"/>
            </a:br>
            <a:r>
              <a:rPr lang="en-US" sz="3100" dirty="0"/>
              <a:t>3. Regan totally rejects all animal experimentation. What are the costs of this and are they acceptable?</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70205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Issues with </a:t>
            </a:r>
            <a:r>
              <a:rPr lang="en-US" sz="3100" dirty="0" err="1"/>
              <a:t>regan’s</a:t>
            </a:r>
            <a:r>
              <a:rPr lang="en-US" sz="3100" dirty="0"/>
              <a:t> argument (cont’d):</a:t>
            </a:r>
            <a:br>
              <a:rPr lang="en-US" sz="3100" dirty="0"/>
            </a:br>
            <a:br>
              <a:rPr lang="en-US" sz="3100" dirty="0"/>
            </a:br>
            <a:r>
              <a:rPr lang="en-US" sz="3100" dirty="0"/>
              <a:t>4. Does </a:t>
            </a:r>
            <a:r>
              <a:rPr lang="en-US" sz="3100" dirty="0" err="1"/>
              <a:t>regan’s</a:t>
            </a:r>
            <a:r>
              <a:rPr lang="en-US" sz="3100" dirty="0"/>
              <a:t> argument (like Singer’s) have unacceptable environmental implications?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1837930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Common arguments against animal rights:</a:t>
            </a:r>
            <a:br>
              <a:rPr lang="en-US" sz="3100" dirty="0"/>
            </a:br>
            <a:br>
              <a:rPr lang="en-US" sz="3100" dirty="0"/>
            </a:br>
            <a:r>
              <a:rPr lang="en-US" sz="2700" dirty="0"/>
              <a:t>1. the Contractarian Argument: rights originate in a “social contract,” a set of voluntary agreements. Animals cannot make agreements, so they lack rights.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492554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But:</a:t>
            </a:r>
            <a:br>
              <a:rPr lang="en-US" sz="2700" dirty="0"/>
            </a:br>
            <a:br>
              <a:rPr lang="en-US" sz="2700" dirty="0"/>
            </a:br>
            <a:r>
              <a:rPr lang="en-US" sz="2700" dirty="0"/>
              <a:t>A. Human infants can’t enter agreements. Do they then lack rights??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976702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Common arguments against animal rights (cont’d):</a:t>
            </a:r>
            <a:br>
              <a:rPr lang="en-US" sz="3100" dirty="0"/>
            </a:br>
            <a:br>
              <a:rPr lang="en-US" sz="3100" dirty="0"/>
            </a:br>
            <a:r>
              <a:rPr lang="en-US" sz="2700" dirty="0"/>
              <a:t>B. Contractarianism makes all rights relative. If contractarianism were true, we might lack many basic moral rights (e.g., the right not to be racially discriminated against).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4040779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2. The animal behavior argument: Animals eat other animals, so why can’t we?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685867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But:</a:t>
            </a:r>
            <a:br>
              <a:rPr lang="en-US" sz="2700" dirty="0"/>
            </a:br>
            <a:br>
              <a:rPr lang="en-US" sz="2700" dirty="0"/>
            </a:br>
            <a:r>
              <a:rPr lang="en-US" sz="2700" dirty="0"/>
              <a:t>a. Many animals </a:t>
            </a:r>
            <a:r>
              <a:rPr lang="en-US" sz="2700" u="sng" dirty="0"/>
              <a:t>must</a:t>
            </a:r>
            <a:r>
              <a:rPr lang="en-US" sz="2700" dirty="0"/>
              <a:t> eat other animals to survive. Humans do not.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24538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B. animals do many things humans should not imitate (e.g., some female spiders eat their mates).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377097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Common arguments against animal rights (cont’d):</a:t>
            </a:r>
            <a:br>
              <a:rPr lang="en-US" sz="3100" dirty="0"/>
            </a:br>
            <a:br>
              <a:rPr lang="en-US" sz="3100" dirty="0"/>
            </a:br>
            <a:r>
              <a:rPr lang="en-US" sz="2700" dirty="0"/>
              <a:t>3. The line-drawing argument: If cows and chickens have rights, why not oysters, mosquitoes, and microbes? Where do you draw the line?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23573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Two broad strategies for defending animal rights:</a:t>
            </a:r>
            <a:br>
              <a:rPr lang="en-US" dirty="0"/>
            </a:br>
            <a:br>
              <a:rPr lang="en-US" dirty="0"/>
            </a:br>
            <a:r>
              <a:rPr lang="en-US" sz="3100" dirty="0"/>
              <a:t>(1) Utilitarian arguments (focusing on the fact that killing and eating animals causes unnecessary suffering).</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85260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Common arguments against animal rights (cont’d):</a:t>
            </a:r>
            <a:br>
              <a:rPr lang="en-US" sz="3100" dirty="0"/>
            </a:br>
            <a:br>
              <a:rPr lang="en-US" sz="3100" dirty="0"/>
            </a:br>
            <a:r>
              <a:rPr lang="en-US" sz="2700" dirty="0"/>
              <a:t>But:</a:t>
            </a:r>
            <a:br>
              <a:rPr lang="en-US" sz="2700" dirty="0"/>
            </a:br>
            <a:br>
              <a:rPr lang="en-US" sz="2700" dirty="0"/>
            </a:br>
            <a:r>
              <a:rPr lang="en-US" sz="2200" dirty="0"/>
              <a:t>Just because some lines are hard to draw doesn’t mean that no lines should be drawn. For example, we can ban cruelty to dogs while disagreeing about the treatment of “lower” animals, like fish or gnats.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247217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4. The No-claim Argument: Rights are valid claims. Animals cannot make claims. So, they have no rights.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182243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But:</a:t>
            </a:r>
            <a:br>
              <a:rPr lang="en-US" sz="2700" dirty="0"/>
            </a:br>
            <a:br>
              <a:rPr lang="en-US" sz="2700" dirty="0"/>
            </a:br>
            <a:r>
              <a:rPr lang="en-US" sz="2700" dirty="0"/>
              <a:t>By the same token, human infants would lack rights.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51977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5. The Dominion Argument: God has given humans “dominion” over animals. So, they have no rights.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6901180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Common arguments against animal rights (cont’d):</a:t>
            </a:r>
            <a:br>
              <a:rPr lang="en-US" sz="3100" dirty="0"/>
            </a:br>
            <a:br>
              <a:rPr lang="en-US" sz="3100" dirty="0"/>
            </a:br>
            <a:r>
              <a:rPr lang="en-US" sz="2700" dirty="0"/>
              <a:t>But:</a:t>
            </a:r>
            <a:br>
              <a:rPr lang="en-US" sz="2700" dirty="0"/>
            </a:br>
            <a:br>
              <a:rPr lang="en-US" sz="2700" dirty="0"/>
            </a:br>
            <a:r>
              <a:rPr lang="en-US" sz="2700" dirty="0"/>
              <a:t>a. This Relies on religious assumptions many would question.</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7130496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Common arguments against animal rights (cont’d):</a:t>
            </a:r>
            <a:br>
              <a:rPr lang="en-US" sz="2700" dirty="0"/>
            </a:br>
            <a:br>
              <a:rPr lang="en-US" sz="2700" dirty="0"/>
            </a:br>
            <a:r>
              <a:rPr lang="en-US" sz="2700" dirty="0"/>
              <a:t>B. It’s Not clear that “dominion” implies no rights. Perhaps it implies responsible stewardship, which seems consistent </a:t>
            </a:r>
            <a:r>
              <a:rPr lang="en-US" sz="2700"/>
              <a:t>with rights.</a:t>
            </a:r>
            <a:endParaRPr lang="en-US" sz="22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3237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Two broad</a:t>
            </a:r>
            <a:br>
              <a:rPr lang="en-US" dirty="0"/>
            </a:br>
            <a:r>
              <a:rPr lang="en-US" dirty="0"/>
              <a:t>Strategies (cont’d)</a:t>
            </a:r>
            <a:br>
              <a:rPr lang="en-US" dirty="0"/>
            </a:br>
            <a:br>
              <a:rPr lang="en-US" dirty="0"/>
            </a:br>
            <a:r>
              <a:rPr lang="en-US" dirty="0"/>
              <a:t>(2) Duty-centered arguments (focusing on the claim that animals have an intrinsic worth that must be respected).</a:t>
            </a:r>
            <a:endParaRPr lang="en-US" sz="31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57784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Peter Singer’s Utilitarian Argument for Animal Rights:</a:t>
            </a:r>
            <a:br>
              <a:rPr lang="en-US" sz="3100" dirty="0"/>
            </a:br>
            <a:br>
              <a:rPr lang="en-US" sz="3100" dirty="0"/>
            </a:br>
            <a:r>
              <a:rPr lang="en-US" sz="3100" dirty="0"/>
              <a:t>1. Equal interests should be treated equally.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70203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a:t>Singer’s </a:t>
            </a:r>
            <a:r>
              <a:rPr lang="en-US" sz="3100" dirty="0"/>
              <a:t>Utilitarian Argument for Animal Rights (cont’d):</a:t>
            </a:r>
            <a:br>
              <a:rPr lang="en-US" sz="3100" dirty="0"/>
            </a:br>
            <a:br>
              <a:rPr lang="en-US" sz="3100" dirty="0"/>
            </a:br>
            <a:r>
              <a:rPr lang="en-US" sz="3100" dirty="0"/>
              <a:t>2. Sentient animals have certain interests (e.g., in avoiding unnecessary suffering) that are equal to our own.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84400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3100" dirty="0"/>
              <a:t>Singer’s Utilitarian Argument (cont’d):</a:t>
            </a:r>
            <a:br>
              <a:rPr lang="en-US" sz="3100" dirty="0"/>
            </a:br>
            <a:br>
              <a:rPr lang="en-US" sz="3100" dirty="0"/>
            </a:br>
            <a:r>
              <a:rPr lang="en-US" sz="3100" dirty="0"/>
              <a:t>3. Respecting sentient animals’ equal interests requires us to fundamentally rethink how we treat animals and become vegetarians.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10991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Singer’s Utilitarian Argument (cont’d):</a:t>
            </a:r>
            <a:br>
              <a:rPr lang="en-US" sz="3100" dirty="0"/>
            </a:br>
            <a:br>
              <a:rPr lang="en-US" sz="3100" dirty="0"/>
            </a:br>
            <a:r>
              <a:rPr lang="en-US" sz="3100" dirty="0"/>
              <a:t>4. So, we should fundamentally rethink how we treat animals and become vegetarians.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626208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3100" dirty="0"/>
              <a:t>In failing to respect sentient animals’ equal interests, Singer believes we are guilty of </a:t>
            </a:r>
            <a:r>
              <a:rPr lang="en-US" sz="3100" u="sng" dirty="0"/>
              <a:t>speciesism</a:t>
            </a:r>
            <a:r>
              <a:rPr lang="en-US" sz="3100" dirty="0"/>
              <a:t>, an unjust bias or prejudice in favor of our own species.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787006517"/>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{1FB3D943-F239-42C8-AC61-F0DEC83EC64C}tf67498733_win32</Template>
  <TotalTime>197</TotalTime>
  <Words>1140</Words>
  <Application>Microsoft Office PowerPoint</Application>
  <PresentationFormat>Widescreen</PresentationFormat>
  <Paragraphs>70</Paragraphs>
  <Slides>35</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Calisto MT</vt:lpstr>
      <vt:lpstr>Univers Condensed</vt:lpstr>
      <vt:lpstr>ChronicleVTI</vt:lpstr>
      <vt:lpstr>Chapter 3  Animal Rights</vt:lpstr>
      <vt:lpstr>Issue: Do animals—or at least some animals—have moral rights (e.g., a right not to be killed or treated cruelly without good reason)?</vt:lpstr>
      <vt:lpstr>Two broad strategies for defending animal rights:  (1) Utilitarian arguments (focusing on the fact that killing and eating animals causes unnecessary suffering).</vt:lpstr>
      <vt:lpstr>Two broad Strategies (cont’d)  (2) Duty-centered arguments (focusing on the claim that animals have an intrinsic worth that must be respected).</vt:lpstr>
      <vt:lpstr>Peter Singer’s Utilitarian Argument for Animal Rights:  1. Equal interests should be treated equally.</vt:lpstr>
      <vt:lpstr>Singer’s Utilitarian Argument for Animal Rights (cont’d):  2. Sentient animals have certain interests (e.g., in avoiding unnecessary suffering) that are equal to our own.</vt:lpstr>
      <vt:lpstr>Singer’s Utilitarian Argument (cont’d):  3. Respecting sentient animals’ equal interests requires us to fundamentally rethink how we treat animals and become vegetarians.</vt:lpstr>
      <vt:lpstr>Singer’s Utilitarian Argument (cont’d):  4. So, we should fundamentally rethink how we treat animals and become vegetarians.</vt:lpstr>
      <vt:lpstr>In failing to respect sentient animals’ equal interests, Singer believes we are guilty of speciesism, an unjust bias or prejudice in favor of our own species.</vt:lpstr>
      <vt:lpstr>Issues with Singer’s argument:  1. can we be certain that, say, a chicken’s interest in avoiding suffering is equal to our own?</vt:lpstr>
      <vt:lpstr>Issues with Singer’s argument (cont’d):  2. Is it true that only sentient animals have interests and therefore “moral standing”?</vt:lpstr>
      <vt:lpstr>Issues with Singer’s argument (cont’d):  3. Singer concedes that animals may be eaten, experimented on, etc. provided their equal interests are respected. Does this extend enough protection to animals?</vt:lpstr>
      <vt:lpstr>Issues with Singer’s argument (cont’d):  4. More generally, Singer’s argument, when fully fleshed out, rests on preference utilitarianism (the view that an act is right just in case it maximizes net preference satisfaction). Is preference utilitarianism acceptable?</vt:lpstr>
      <vt:lpstr>Issues with Singer’s argument (cont’d):  5. Does Singer’s argument have unacceptable environmental consequences (e.g., that chickens should be valued just as highly as wolves and that it would be wrong to cull invasive rabbits that are eating rare plants)?</vt:lpstr>
      <vt:lpstr>Tom regan’s Duty-centered argument for animal rights:  1. All humans have equal basic rights rooted in their equal inherent value.</vt:lpstr>
      <vt:lpstr>regan’s Duty-centered argument (cont’d):  2. The basis of equal inherent value isn’t rationality or moral agency (which some humans lack), but being a “subject of a life,” i.e., being a unique individual with a consciously experienced life that matters to them.</vt:lpstr>
      <vt:lpstr>regan’s Duty-centered argument (cont’d):  3. Humans are not the only subjects of a life. All higher animals are.</vt:lpstr>
      <vt:lpstr>regan’s Duty-centered argument (cont’d):  4. So, all higher animals have equal inherent value and equal basic rights.</vt:lpstr>
      <vt:lpstr>Issues with regan’s argument:  1. is regan right that the basis of equal inherent value is being “a subject of a life”?</vt:lpstr>
      <vt:lpstr>Issues with regan’s argument (cont’d):  2. Are all humans subjects of a life? If not, do they lack basic rights?</vt:lpstr>
      <vt:lpstr>Issues with regan’s argument (cont’d):  3. Regan totally rejects all animal experimentation. What are the costs of this and are they acceptable?</vt:lpstr>
      <vt:lpstr>Issues with regan’s argument (cont’d):  4. Does regan’s argument (like Singer’s) have unacceptable environmental implications?</vt:lpstr>
      <vt:lpstr>Common arguments against animal rights:  1. the Contractarian Argument: rights originate in a “social contract,” a set of voluntary agreements. Animals cannot make agreements, so they lack rights.</vt:lpstr>
      <vt:lpstr>Common arguments against animal rights (cont’d):  But:  A. Human infants can’t enter agreements. Do they then lack rights??</vt:lpstr>
      <vt:lpstr>Common arguments against animal rights (cont’d):  B. Contractarianism makes all rights relative. If contractarianism were true, we might lack many basic moral rights (e.g., the right not to be racially discriminated against).</vt:lpstr>
      <vt:lpstr>Common arguments against animal rights (cont’d):  2. The animal behavior argument: Animals eat other animals, so why can’t we?</vt:lpstr>
      <vt:lpstr>Common arguments against animal rights (cont’d):  But:  a. Many animals must eat other animals to survive. Humans do not.</vt:lpstr>
      <vt:lpstr>Common arguments against animal rights (cont’d):  B. animals do many things humans should not imitate (e.g., some female spiders eat their mates).</vt:lpstr>
      <vt:lpstr>Common arguments against animal rights (cont’d):  3. The line-drawing argument: If cows and chickens have rights, why not oysters, mosquitoes, and microbes? Where do you draw the line?</vt:lpstr>
      <vt:lpstr>Common arguments against animal rights (cont’d):  But:  Just because some lines are hard to draw doesn’t mean that no lines should be drawn. For example, we can ban cruelty to dogs while disagreeing about the treatment of “lower” animals, like fish or gnats.</vt:lpstr>
      <vt:lpstr>Common arguments against animal rights (cont’d):  4. The No-claim Argument: Rights are valid claims. Animals cannot make claims. So, they have no rights.</vt:lpstr>
      <vt:lpstr>Common arguments against animal rights (cont’d):  But:  By the same token, human infants would lack rights.</vt:lpstr>
      <vt:lpstr>Common arguments against animal rights (cont’d):  5. The Dominion Argument: God has given humans “dominion” over animals. So, they have no rights.</vt:lpstr>
      <vt:lpstr>Common arguments against animal rights (cont’d):  But:  a. This Relies on religious assumptions many would question.</vt:lpstr>
      <vt:lpstr>Common arguments against animal rights (cont’d):  B. It’s Not clear that “dominion” implies no rights. Perhaps it implies responsible stewardship, which seems consistent with rights.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2</cp:revision>
  <dcterms:created xsi:type="dcterms:W3CDTF">2024-08-24T10:40:08Z</dcterms:created>
  <dcterms:modified xsi:type="dcterms:W3CDTF">2024-09-21T11:16:38Z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