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27"/>
  </p:notesMasterIdLst>
  <p:handoutMasterIdLst>
    <p:handoutMasterId r:id="rId28"/>
  </p:handoutMasterIdLst>
  <p:sldIdLst>
    <p:sldId id="332" r:id="rId5"/>
    <p:sldId id="346" r:id="rId6"/>
    <p:sldId id="347" r:id="rId7"/>
    <p:sldId id="348" r:id="rId8"/>
    <p:sldId id="349" r:id="rId9"/>
    <p:sldId id="350" r:id="rId10"/>
    <p:sldId id="351" r:id="rId11"/>
    <p:sldId id="364" r:id="rId12"/>
    <p:sldId id="352" r:id="rId13"/>
    <p:sldId id="353" r:id="rId14"/>
    <p:sldId id="365" r:id="rId15"/>
    <p:sldId id="354" r:id="rId16"/>
    <p:sldId id="355" r:id="rId17"/>
    <p:sldId id="356" r:id="rId18"/>
    <p:sldId id="357" r:id="rId19"/>
    <p:sldId id="366" r:id="rId20"/>
    <p:sldId id="358" r:id="rId21"/>
    <p:sldId id="359" r:id="rId22"/>
    <p:sldId id="360" r:id="rId23"/>
    <p:sldId id="361" r:id="rId24"/>
    <p:sldId id="362" r:id="rId25"/>
    <p:sldId id="36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9/22/2024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4143831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2003143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3412528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3413528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3677268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3969741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2844013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27538839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31949199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4043906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17651641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144622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42081621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4269851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2500703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756081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2844494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3432950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468977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3615022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4005419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9</a:t>
            </a:r>
            <a:br>
              <a:rPr lang="en-US" dirty="0"/>
            </a:br>
            <a:br>
              <a:rPr lang="en-US" dirty="0"/>
            </a:br>
            <a:r>
              <a:rPr lang="en-US" dirty="0"/>
              <a:t>Population and consumption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examples of environmental problems worsened by overconsumption:</a:t>
            </a:r>
            <a:br>
              <a:rPr lang="en-US" sz="2400" dirty="0"/>
            </a:br>
            <a:br>
              <a:rPr lang="en-US" sz="2400" dirty="0"/>
            </a:br>
            <a:r>
              <a:rPr lang="en-US" sz="2400" dirty="0"/>
              <a:t>* food waste (30-40% in the U.S.) and over-flowing land fills</a:t>
            </a:r>
            <a:br>
              <a:rPr lang="en-US" sz="2400" dirty="0"/>
            </a:br>
            <a:br>
              <a:rPr lang="en-US" sz="2400" dirty="0"/>
            </a:br>
            <a:r>
              <a:rPr lang="en-US" sz="2400" dirty="0"/>
              <a:t>* high rates of beef consumption (contributing to deforestation and climate change)</a:t>
            </a:r>
            <a:br>
              <a:rPr lang="en-US" sz="2400" dirty="0"/>
            </a:br>
            <a:br>
              <a:rPr lang="en-US" sz="24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39767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environmental problems worsened by overconsumption (cont’d):</a:t>
            </a:r>
            <a:br>
              <a:rPr lang="en-US" sz="2400" dirty="0"/>
            </a:br>
            <a:br>
              <a:rPr lang="en-US" sz="2400" dirty="0"/>
            </a:br>
            <a:r>
              <a:rPr lang="en-US" sz="2200" dirty="0"/>
              <a:t>* air travel (responsible for 6% of carbon emissions)</a:t>
            </a:r>
            <a:br>
              <a:rPr lang="en-US" sz="2200" dirty="0"/>
            </a:br>
            <a:br>
              <a:rPr lang="en-US" sz="2200" dirty="0"/>
            </a:br>
            <a:r>
              <a:rPr lang="en-US" sz="2200" dirty="0"/>
              <a:t>* Plastic pollution in the oceans and microplastics everywhere</a:t>
            </a:r>
            <a:br>
              <a:rPr lang="en-US" sz="2200" dirty="0"/>
            </a:br>
            <a:br>
              <a:rPr lang="en-US" sz="2200" dirty="0"/>
            </a:br>
            <a:r>
              <a:rPr lang="en-US" sz="2200" dirty="0"/>
              <a:t>* roadside trash</a:t>
            </a:r>
            <a:br>
              <a:rPr lang="en-US" sz="2200" dirty="0"/>
            </a:br>
            <a:br>
              <a:rPr lang="en-US" sz="2200" dirty="0"/>
            </a:br>
            <a:r>
              <a:rPr lang="en-US" sz="2200" dirty="0"/>
              <a:t>* Loss of farmlands and biodiversity due to suburban sprawl</a:t>
            </a: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78797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Why do people consume so much?</a:t>
            </a:r>
            <a:br>
              <a:rPr lang="en-US" sz="2400" dirty="0"/>
            </a:br>
            <a:br>
              <a:rPr lang="en-US" sz="2400" dirty="0"/>
            </a:br>
            <a:r>
              <a:rPr lang="en-US" sz="2400" dirty="0"/>
              <a:t>Globally, consumption rates closely track median household income.</a:t>
            </a:r>
            <a:br>
              <a:rPr lang="en-US" sz="2400" dirty="0"/>
            </a:br>
            <a:br>
              <a:rPr lang="en-US" sz="2400" dirty="0"/>
            </a:br>
            <a:r>
              <a:rPr lang="en-US" sz="2400" dirty="0"/>
              <a:t>So, the biggest factor seems to be simply ability to consume.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34569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Factors contributing to high consumption rates in the U.S. may include:</a:t>
            </a:r>
            <a:br>
              <a:rPr lang="en-US" sz="2200" dirty="0"/>
            </a:br>
            <a:br>
              <a:rPr lang="en-US" sz="2200" dirty="0"/>
            </a:br>
            <a:r>
              <a:rPr lang="en-US" sz="2200" dirty="0"/>
              <a:t>* High immigration rates from people seeking “the American Dream.”</a:t>
            </a:r>
            <a:br>
              <a:rPr lang="en-US" sz="2200" dirty="0"/>
            </a:br>
            <a:br>
              <a:rPr lang="en-US" sz="2200" dirty="0"/>
            </a:br>
            <a:r>
              <a:rPr lang="en-US" sz="2200" dirty="0"/>
              <a:t>* Advertising</a:t>
            </a:r>
            <a:br>
              <a:rPr lang="en-US" sz="2200" dirty="0"/>
            </a:br>
            <a:br>
              <a:rPr lang="en-US" sz="2200" dirty="0"/>
            </a:br>
            <a:r>
              <a:rPr lang="en-US" sz="2200" dirty="0"/>
              <a:t>* Large numbers who believe that “money can buy happiness”</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24757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Factors contributing to high consumption rates in the U.S. (cont’d):</a:t>
            </a:r>
            <a:br>
              <a:rPr lang="en-US" sz="2400" dirty="0"/>
            </a:br>
            <a:br>
              <a:rPr lang="en-US" sz="2400" dirty="0"/>
            </a:br>
            <a:r>
              <a:rPr lang="en-US" sz="2400" dirty="0"/>
              <a:t>* Desire to “keep up with the Joneses” resulting from “relative deprivation” effect” due to high levels of income inequality.</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45615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Are current consumption rates sustainable?</a:t>
            </a:r>
            <a:br>
              <a:rPr lang="en-US" sz="2700" dirty="0"/>
            </a:br>
            <a:br>
              <a:rPr lang="en-US" sz="2700" dirty="0"/>
            </a:br>
            <a:r>
              <a:rPr lang="en-US" sz="2700" dirty="0"/>
              <a:t>What is sustainability?</a:t>
            </a:r>
            <a:br>
              <a:rPr lang="en-US" sz="2700" dirty="0"/>
            </a:br>
            <a:br>
              <a:rPr lang="en-US" sz="2700" dirty="0"/>
            </a:br>
            <a:r>
              <a:rPr lang="en-US" sz="2700" dirty="0"/>
              <a:t>One widely accepted definition: a pattern of consumption that meets our own wants and needs without compromising the ability of future generations to meet theirs.</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40319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Are current consumption rates sustainable?</a:t>
            </a:r>
            <a:br>
              <a:rPr lang="en-US" sz="2700" dirty="0"/>
            </a:br>
            <a:br>
              <a:rPr lang="en-US" sz="2700" dirty="0"/>
            </a:br>
            <a:r>
              <a:rPr lang="en-US" sz="2700" dirty="0"/>
              <a:t>What is sustainability? (Cont’d):</a:t>
            </a:r>
            <a:br>
              <a:rPr lang="en-US" sz="2200" dirty="0"/>
            </a:br>
            <a:br>
              <a:rPr lang="en-US" sz="2200" dirty="0"/>
            </a:br>
            <a:r>
              <a:rPr lang="en-US" sz="2200" dirty="0"/>
              <a:t>Note that a broader definition of sustainability would include not only </a:t>
            </a:r>
            <a:r>
              <a:rPr lang="en-US" sz="2200" u="sng" dirty="0"/>
              <a:t>human</a:t>
            </a:r>
            <a:r>
              <a:rPr lang="en-US" sz="2200" dirty="0"/>
              <a:t> wants and needs, but wider environmental concerns as well, including what is sustainable for ecosystem health.</a:t>
            </a: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36494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a:t>By this definition, many current consumption rates are clearly </a:t>
            </a:r>
            <a:r>
              <a:rPr lang="en-US" sz="2200" u="sng" dirty="0"/>
              <a:t>not</a:t>
            </a:r>
            <a:r>
              <a:rPr lang="en-US" sz="2200" dirty="0"/>
              <a:t> sustainable.</a:t>
            </a:r>
            <a:br>
              <a:rPr lang="en-US" sz="2200" dirty="0"/>
            </a:br>
            <a:br>
              <a:rPr lang="en-US" sz="2200" dirty="0"/>
            </a:br>
            <a:r>
              <a:rPr lang="en-US" sz="2200" dirty="0"/>
              <a:t>Examples: Carbon emissions, water usage, waste generation, ocean fishing, forest products, concrete.</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37345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Do the wealthy have a moral right to live high-consumption lifestyles?</a:t>
            </a:r>
            <a:br>
              <a:rPr lang="en-US" sz="2200" dirty="0"/>
            </a:br>
            <a:br>
              <a:rPr lang="en-US" sz="2200" dirty="0"/>
            </a:br>
            <a:r>
              <a:rPr lang="en-US" sz="2200" dirty="0"/>
              <a:t>Some feel that they’ve “earned” the right to do so (e.g., by contributing productively, saving responsibly, etc.).</a:t>
            </a:r>
            <a:br>
              <a:rPr lang="en-US" sz="2200" dirty="0"/>
            </a:br>
            <a:br>
              <a:rPr lang="en-US" sz="2200" dirty="0"/>
            </a:br>
            <a:r>
              <a:rPr lang="en-US" sz="2200" dirty="0"/>
              <a:t>Agree?</a:t>
            </a:r>
            <a:br>
              <a:rPr lang="en-US" sz="2200" dirty="0"/>
            </a:br>
            <a:br>
              <a:rPr lang="en-US" sz="2200" dirty="0"/>
            </a:br>
            <a:r>
              <a:rPr lang="en-US" sz="2200" dirty="0"/>
              <a:t>Query: Are such views harder to defend given what we now know about climate change?</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52123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a:t>Should people now opt for low-consumption lifestyles?</a:t>
            </a:r>
            <a:br>
              <a:rPr lang="en-US" sz="2200" dirty="0"/>
            </a:br>
            <a:br>
              <a:rPr lang="en-US" sz="2200" dirty="0"/>
            </a:br>
            <a:r>
              <a:rPr lang="en-US" sz="2200" dirty="0"/>
              <a:t>As we have seen, many environmental ethicists (e.g., deep ecologists) claim that we should.</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40163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Some statistics about human population growth</a:t>
            </a:r>
            <a:br>
              <a:rPr lang="en-US" sz="2800" dirty="0"/>
            </a:br>
            <a:br>
              <a:rPr lang="en-US" sz="2800" dirty="0"/>
            </a:br>
            <a:r>
              <a:rPr lang="en-US" sz="2800" dirty="0"/>
              <a:t>Human population </a:t>
            </a:r>
            <a:br>
              <a:rPr lang="en-US" sz="2800" dirty="0"/>
            </a:br>
            <a:br>
              <a:rPr lang="en-US" sz="2800" dirty="0"/>
            </a:br>
            <a:r>
              <a:rPr lang="en-US" sz="2800" dirty="0"/>
              <a:t>* In Roman times: 190 million</a:t>
            </a:r>
            <a:br>
              <a:rPr lang="en-US" sz="2800" dirty="0"/>
            </a:br>
            <a:br>
              <a:rPr lang="en-US" sz="2800" dirty="0"/>
            </a:br>
            <a:r>
              <a:rPr lang="en-US" sz="2800" dirty="0"/>
              <a:t>In 1803: I billion</a:t>
            </a:r>
            <a:br>
              <a:rPr lang="en-US" sz="2800" dirty="0"/>
            </a:br>
            <a:br>
              <a:rPr lang="en-US" sz="2800" dirty="0"/>
            </a:br>
            <a:r>
              <a:rPr lang="en-US" sz="2800" dirty="0"/>
              <a:t>In 1960: 3 billion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51912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Why shift to a low-consumption lifestyle?</a:t>
            </a:r>
            <a:br>
              <a:rPr lang="en-US" sz="2200" dirty="0"/>
            </a:br>
            <a:br>
              <a:rPr lang="en-US" sz="2200" dirty="0"/>
            </a:br>
            <a:r>
              <a:rPr lang="en-US" sz="2200" dirty="0"/>
              <a:t>Two Common arguments:</a:t>
            </a:r>
            <a:br>
              <a:rPr lang="en-US" sz="2200" dirty="0"/>
            </a:br>
            <a:br>
              <a:rPr lang="en-US" sz="2200" dirty="0"/>
            </a:br>
            <a:r>
              <a:rPr lang="en-US" sz="2200" dirty="0"/>
              <a:t>1. It’s good for the planet.</a:t>
            </a:r>
            <a:br>
              <a:rPr lang="en-US" sz="2200" dirty="0"/>
            </a:br>
            <a:br>
              <a:rPr lang="en-US" sz="2200" dirty="0"/>
            </a:br>
            <a:r>
              <a:rPr lang="en-US" sz="2200" dirty="0"/>
              <a:t>2. It’s good for the soul (leads to greater happiness, less stress, more time to do things you enjoy, etc.) (defended by Thoreau and advocates of “voluntary simplicity.”)</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36103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a:t>But it’s important to note:</a:t>
            </a:r>
            <a:br>
              <a:rPr lang="en-US" sz="2200" dirty="0"/>
            </a:br>
            <a:br>
              <a:rPr lang="en-US" sz="2200" dirty="0"/>
            </a:br>
            <a:r>
              <a:rPr lang="en-US" sz="2200" dirty="0"/>
              <a:t>1. The economic costs of drastically reduced consumer spending.</a:t>
            </a:r>
            <a:br>
              <a:rPr lang="en-US" sz="2200" dirty="0"/>
            </a:br>
            <a:br>
              <a:rPr lang="en-US" sz="2200" dirty="0"/>
            </a:br>
            <a:r>
              <a:rPr lang="en-US" sz="2200" dirty="0"/>
              <a:t>2. For a variety of reasons, it may not be possible or desirable for a given individual to quickly shift to a low-consumption lifestyle.</a:t>
            </a:r>
            <a:br>
              <a:rPr lang="en-US" sz="22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35090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br>
              <a:rPr lang="en-US" sz="2200" dirty="0"/>
            </a:br>
            <a:r>
              <a:rPr lang="en-US" sz="2200" dirty="0"/>
              <a:t>What seems clear: Current consumption levels of many products and resources are not sustainable long term.</a:t>
            </a:r>
            <a:br>
              <a:rPr lang="en-US" sz="2200" dirty="0"/>
            </a:br>
            <a:br>
              <a:rPr lang="en-US" sz="2200" dirty="0"/>
            </a:br>
            <a:r>
              <a:rPr lang="en-US" sz="2200" dirty="0"/>
              <a:t>Though a rapid shift to significantly lower consumption levels may not be wise or feasible, it makes sense to plan for a world that lays greater stress on quality of life than on material consumption and endless </a:t>
            </a:r>
            <a:r>
              <a:rPr lang="en-US" sz="2200"/>
              <a:t>economic growth.</a:t>
            </a: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27653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Stats (cont’d):</a:t>
            </a:r>
            <a:br>
              <a:rPr lang="en-US" dirty="0"/>
            </a:br>
            <a:br>
              <a:rPr lang="en-US" dirty="0"/>
            </a:br>
            <a:r>
              <a:rPr lang="en-US" dirty="0"/>
              <a:t>2020: 7.8 billion</a:t>
            </a:r>
            <a:br>
              <a:rPr lang="en-US" dirty="0"/>
            </a:br>
            <a:br>
              <a:rPr lang="en-US" dirty="0"/>
            </a:br>
            <a:r>
              <a:rPr lang="en-US" dirty="0"/>
              <a:t>2024: 8.2 billion</a:t>
            </a:r>
            <a:br>
              <a:rPr lang="en-US" dirty="0"/>
            </a:br>
            <a:br>
              <a:rPr lang="en-US" dirty="0"/>
            </a:br>
            <a:r>
              <a:rPr lang="en-US" sz="2200" dirty="0"/>
              <a:t>Main reasons for rapid population growth in recent centuries: advancements in medicine, improved sanitation, improvements in agriculture.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60517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Human population is expected to peak at 9-10 billion by 2050-2100, and then slowly decline.</a:t>
            </a:r>
            <a:br>
              <a:rPr lang="en-US" sz="2200" dirty="0"/>
            </a:br>
            <a:br>
              <a:rPr lang="en-US" sz="2200" dirty="0"/>
            </a:br>
            <a:r>
              <a:rPr lang="en-US" sz="2200" dirty="0"/>
              <a:t>Population growth is now slowing dramatically due to declining fertility rates. Low birth rates are becoming a problem in Japan, Italy, and other parts of the developed world.</a:t>
            </a:r>
            <a:br>
              <a:rPr lang="en-US" sz="2200" dirty="0"/>
            </a:br>
            <a:br>
              <a:rPr lang="en-US" sz="2200" dirty="0"/>
            </a:br>
            <a:r>
              <a:rPr lang="en-US" sz="2200" dirty="0"/>
              <a:t>Nearly all countries with high population growth states are in Africa.</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9043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a:t>The upsides of large populations:</a:t>
            </a:r>
            <a:br>
              <a:rPr lang="en-US" sz="2200" dirty="0"/>
            </a:br>
            <a:br>
              <a:rPr lang="en-US" sz="2200" dirty="0"/>
            </a:br>
            <a:r>
              <a:rPr lang="en-US" sz="2200" dirty="0"/>
              <a:t>* income support for seniors</a:t>
            </a:r>
            <a:br>
              <a:rPr lang="en-US" sz="2200" dirty="0"/>
            </a:br>
            <a:br>
              <a:rPr lang="en-US" sz="2200" dirty="0"/>
            </a:br>
            <a:r>
              <a:rPr lang="en-US" sz="2200" dirty="0"/>
              <a:t>* larger workforce</a:t>
            </a:r>
            <a:br>
              <a:rPr lang="en-US" sz="2200" dirty="0"/>
            </a:br>
            <a:br>
              <a:rPr lang="en-US" sz="2200" dirty="0"/>
            </a:br>
            <a:r>
              <a:rPr lang="en-US" sz="2200" dirty="0"/>
              <a:t>* stronger economy</a:t>
            </a:r>
            <a:br>
              <a:rPr lang="en-US" sz="2200" dirty="0"/>
            </a:br>
            <a:br>
              <a:rPr lang="en-US" sz="2200" dirty="0"/>
            </a:br>
            <a:r>
              <a:rPr lang="en-US" sz="2200" dirty="0"/>
              <a:t>* greater chance of another Einstein or Joe DiMaggio</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64741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a:t>Downsides:</a:t>
            </a:r>
            <a:br>
              <a:rPr lang="en-US" sz="2200" dirty="0"/>
            </a:br>
            <a:br>
              <a:rPr lang="en-US" sz="2200" dirty="0"/>
            </a:br>
            <a:r>
              <a:rPr lang="en-US" sz="2200" dirty="0"/>
              <a:t>* risk of famines (but exaggerated by Thomas Malthus and Paul Ehrlich)</a:t>
            </a:r>
            <a:br>
              <a:rPr lang="en-US" sz="2200" dirty="0"/>
            </a:br>
            <a:br>
              <a:rPr lang="en-US" sz="2200" dirty="0"/>
            </a:br>
            <a:r>
              <a:rPr lang="en-US" sz="2200" dirty="0"/>
              <a:t>* overcrowding, traffic congestion, </a:t>
            </a:r>
            <a:r>
              <a:rPr lang="en-US" sz="2200" dirty="0" err="1"/>
              <a:t>overtouristing</a:t>
            </a:r>
            <a:br>
              <a:rPr lang="en-US" sz="2200" dirty="0"/>
            </a:br>
            <a:br>
              <a:rPr lang="en-US" sz="2200" dirty="0"/>
            </a:br>
            <a:r>
              <a:rPr lang="en-US" sz="2200" dirty="0"/>
              <a:t>* environmental toll on the planet (e.g., biodiversity loss, resource depletion, water shortages, deforestation, climate change).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10866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Proposed solutions to population growth:</a:t>
            </a:r>
            <a:br>
              <a:rPr lang="en-US" sz="2400" dirty="0"/>
            </a:br>
            <a:br>
              <a:rPr lang="en-US" sz="2400" dirty="0"/>
            </a:br>
            <a:r>
              <a:rPr lang="en-US" sz="2400" dirty="0"/>
              <a:t>* </a:t>
            </a:r>
            <a:r>
              <a:rPr lang="en-US" sz="2700" dirty="0"/>
              <a:t>Strong incentives and disincentives (e.g., taxes on large families, incentives for voluntary sterilization, provision of food aid only to countries that commit to population control).</a:t>
            </a:r>
            <a:br>
              <a:rPr lang="en-US" sz="2000" dirty="0"/>
            </a:br>
            <a:br>
              <a:rPr lang="en-US" sz="20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50011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Proposed solutions to population growth (cont’d):</a:t>
            </a:r>
            <a:br>
              <a:rPr lang="en-US" sz="2700" dirty="0"/>
            </a:br>
            <a:br>
              <a:rPr lang="en-US" sz="2700" dirty="0"/>
            </a:br>
            <a:r>
              <a:rPr lang="en-US" sz="2000" dirty="0"/>
              <a:t>*</a:t>
            </a:r>
            <a:r>
              <a:rPr lang="en-US" sz="2700" dirty="0"/>
              <a:t> Family planning aid and reliance on “demographic transition”: The shift to lower birthrates that usually results from economic development and modernization.</a:t>
            </a:r>
            <a:br>
              <a:rPr lang="en-US" sz="2000" dirty="0"/>
            </a:br>
            <a:br>
              <a:rPr lang="en-US" sz="2000" dirty="0"/>
            </a:br>
            <a:br>
              <a:rPr lang="en-US" sz="2200" dirty="0"/>
            </a:br>
            <a:br>
              <a:rPr lang="en-US" sz="2200"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9000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Problems of (over) Consumption</a:t>
            </a:r>
            <a:br>
              <a:rPr lang="en-US" sz="2800" dirty="0"/>
            </a:br>
            <a:br>
              <a:rPr lang="en-US" sz="2800" dirty="0"/>
            </a:br>
            <a:r>
              <a:rPr lang="en-US" sz="2800" dirty="0"/>
              <a:t>Environmental problems result not only from overpopulation, but also from high rates of consumption and waste, especially by the affluent.</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39838061"/>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{162FDD7D-11A0-4BB3-9CFA-29C9C7ED4365}tf67498733_win32</Template>
  <TotalTime>209</TotalTime>
  <Words>1004</Words>
  <Application>Microsoft Office PowerPoint</Application>
  <PresentationFormat>Widescreen</PresentationFormat>
  <Paragraphs>44</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Calisto MT</vt:lpstr>
      <vt:lpstr>Univers Condensed</vt:lpstr>
      <vt:lpstr>ChronicleVTI</vt:lpstr>
      <vt:lpstr>Chapter 9  Population and consumption</vt:lpstr>
      <vt:lpstr>Some statistics about human population growth  Human population   * In Roman times: 190 million  In 1803: I billion  In 1960: 3 billion</vt:lpstr>
      <vt:lpstr>Stats (cont’d):  2020: 7.8 billion  2024: 8.2 billion  Main reasons for rapid population growth in recent centuries: advancements in medicine, improved sanitation, improvements in agriculture.</vt:lpstr>
      <vt:lpstr>Human population is expected to peak at 9-10 billion by 2050-2100, and then slowly decline.  Population growth is now slowing dramatically due to declining fertility rates. Low birth rates are becoming a problem in Japan, Italy, and other parts of the developed world.  Nearly all countries with high population growth states are in Africa.</vt:lpstr>
      <vt:lpstr>The upsides of large populations:  * income support for seniors  * larger workforce  * stronger economy  * greater chance of another Einstein or Joe DiMaggio</vt:lpstr>
      <vt:lpstr>Downsides:  * risk of famines (but exaggerated by Thomas Malthus and Paul Ehrlich)  * overcrowding, traffic congestion, overtouristing  * environmental toll on the planet (e.g., biodiversity loss, resource depletion, water shortages, deforestation, climate change).</vt:lpstr>
      <vt:lpstr>Proposed solutions to population growth:  * Strong incentives and disincentives (e.g., taxes on large families, incentives for voluntary sterilization, provision of food aid only to countries that commit to population control).    </vt:lpstr>
      <vt:lpstr>Proposed solutions to population growth (cont’d):  * Family planning aid and reliance on “demographic transition”: The shift to lower birthrates that usually results from economic development and modernization.    </vt:lpstr>
      <vt:lpstr>Problems of (over) Consumption  Environmental problems result not only from overpopulation, but also from high rates of consumption and waste, especially by the affluent.</vt:lpstr>
      <vt:lpstr>examples of environmental problems worsened by overconsumption:  * food waste (30-40% in the U.S.) and over-flowing land fills  * high rates of beef consumption (contributing to deforestation and climate change)   </vt:lpstr>
      <vt:lpstr>environmental problems worsened by overconsumption (cont’d):  * air travel (responsible for 6% of carbon emissions)  * Plastic pollution in the oceans and microplastics everywhere  * roadside trash  * Loss of farmlands and biodiversity due to suburban sprawl </vt:lpstr>
      <vt:lpstr>Why do people consume so much?  Globally, consumption rates closely track median household income.  So, the biggest factor seems to be simply ability to consume.</vt:lpstr>
      <vt:lpstr>Factors contributing to high consumption rates in the U.S. may include:  * High immigration rates from people seeking “the American Dream.”  * Advertising  * Large numbers who believe that “money can buy happiness”   </vt:lpstr>
      <vt:lpstr>Factors contributing to high consumption rates in the U.S. (cont’d):  * Desire to “keep up with the Joneses” resulting from “relative deprivation” effect” due to high levels of income inequality.   </vt:lpstr>
      <vt:lpstr>Are current consumption rates sustainable?  What is sustainability?  One widely accepted definition: a pattern of consumption that meets our own wants and needs without compromising the ability of future generations to meet theirs.   </vt:lpstr>
      <vt:lpstr>Are current consumption rates sustainable?  What is sustainability? (Cont’d):  Note that a broader definition of sustainability would include not only human wants and needs, but wider environmental concerns as well, including what is sustainable for ecosystem health. </vt:lpstr>
      <vt:lpstr>By this definition, many current consumption rates are clearly not sustainable.  Examples: Carbon emissions, water usage, waste generation, ocean fishing, forest products, concrete.   </vt:lpstr>
      <vt:lpstr>Do the wealthy have a moral right to live high-consumption lifestyles?  Some feel that they’ve “earned” the right to do so (e.g., by contributing productively, saving responsibly, etc.).  Agree?  Query: Are such views harder to defend given what we now know about climate change?   </vt:lpstr>
      <vt:lpstr>Should people now opt for low-consumption lifestyles?  As we have seen, many environmental ethicists (e.g., deep ecologists) claim that we should.   </vt:lpstr>
      <vt:lpstr>Why shift to a low-consumption lifestyle?  Two Common arguments:  1. It’s good for the planet.  2. It’s good for the soul (leads to greater happiness, less stress, more time to do things you enjoy, etc.) (defended by Thoreau and advocates of “voluntary simplicity.”)   </vt:lpstr>
      <vt:lpstr>But it’s important to note:  1. The economic costs of drastically reduced consumer spending.  2. For a variety of reasons, it may not be possible or desirable for a given individual to quickly shift to a low-consumption lifestyle.   </vt:lpstr>
      <vt:lpstr> What seems clear: Current consumption levels of many products and resources are not sustainable long term.  Though a rapid shift to significantly lower consumption levels may not be wise or feasible, it makes sense to plan for a world that lays greater stress on quality of life than on material consumption and endless economic growth.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2</cp:revision>
  <dcterms:created xsi:type="dcterms:W3CDTF">2024-08-29T13:10:48Z</dcterms:created>
  <dcterms:modified xsi:type="dcterms:W3CDTF">2024-09-22T16:28:11Z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