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6" r:id="rId4"/>
  </p:sldMasterIdLst>
  <p:notesMasterIdLst>
    <p:notesMasterId r:id="rId68"/>
  </p:notesMasterIdLst>
  <p:handoutMasterIdLst>
    <p:handoutMasterId r:id="rId69"/>
  </p:handoutMasterIdLst>
  <p:sldIdLst>
    <p:sldId id="332" r:id="rId5"/>
    <p:sldId id="346" r:id="rId6"/>
    <p:sldId id="347" r:id="rId7"/>
    <p:sldId id="348" r:id="rId8"/>
    <p:sldId id="349" r:id="rId9"/>
    <p:sldId id="351" r:id="rId10"/>
    <p:sldId id="350" r:id="rId11"/>
    <p:sldId id="352" r:id="rId12"/>
    <p:sldId id="353" r:id="rId13"/>
    <p:sldId id="354" r:id="rId14"/>
    <p:sldId id="355" r:id="rId15"/>
    <p:sldId id="356" r:id="rId16"/>
    <p:sldId id="357" r:id="rId17"/>
    <p:sldId id="358" r:id="rId18"/>
    <p:sldId id="359" r:id="rId19"/>
    <p:sldId id="360" r:id="rId20"/>
    <p:sldId id="361" r:id="rId21"/>
    <p:sldId id="362" r:id="rId22"/>
    <p:sldId id="363" r:id="rId23"/>
    <p:sldId id="364" r:id="rId24"/>
    <p:sldId id="365" r:id="rId25"/>
    <p:sldId id="366" r:id="rId26"/>
    <p:sldId id="367" r:id="rId27"/>
    <p:sldId id="368" r:id="rId28"/>
    <p:sldId id="369" r:id="rId29"/>
    <p:sldId id="370" r:id="rId30"/>
    <p:sldId id="372" r:id="rId31"/>
    <p:sldId id="410" r:id="rId32"/>
    <p:sldId id="373" r:id="rId33"/>
    <p:sldId id="374" r:id="rId34"/>
    <p:sldId id="375" r:id="rId35"/>
    <p:sldId id="376" r:id="rId36"/>
    <p:sldId id="377" r:id="rId37"/>
    <p:sldId id="378" r:id="rId38"/>
    <p:sldId id="379" r:id="rId39"/>
    <p:sldId id="380" r:id="rId40"/>
    <p:sldId id="381" r:id="rId41"/>
    <p:sldId id="382" r:id="rId42"/>
    <p:sldId id="383" r:id="rId43"/>
    <p:sldId id="384" r:id="rId44"/>
    <p:sldId id="409" r:id="rId45"/>
    <p:sldId id="385" r:id="rId46"/>
    <p:sldId id="386" r:id="rId47"/>
    <p:sldId id="387" r:id="rId48"/>
    <p:sldId id="389" r:id="rId49"/>
    <p:sldId id="388" r:id="rId50"/>
    <p:sldId id="391" r:id="rId51"/>
    <p:sldId id="392" r:id="rId52"/>
    <p:sldId id="393" r:id="rId53"/>
    <p:sldId id="394" r:id="rId54"/>
    <p:sldId id="395" r:id="rId55"/>
    <p:sldId id="396" r:id="rId56"/>
    <p:sldId id="397" r:id="rId57"/>
    <p:sldId id="398" r:id="rId58"/>
    <p:sldId id="399" r:id="rId59"/>
    <p:sldId id="400" r:id="rId60"/>
    <p:sldId id="402" r:id="rId61"/>
    <p:sldId id="403" r:id="rId62"/>
    <p:sldId id="404" r:id="rId63"/>
    <p:sldId id="405" r:id="rId64"/>
    <p:sldId id="406" r:id="rId65"/>
    <p:sldId id="407" r:id="rId66"/>
    <p:sldId id="408" r:id="rId6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083E6E3-FA7D-4D7B-A595-EF9225AFEA82}">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388" autoAdjust="0"/>
  </p:normalViewPr>
  <p:slideViewPr>
    <p:cSldViewPr snapToGrid="0">
      <p:cViewPr varScale="1">
        <p:scale>
          <a:sx n="105" d="100"/>
          <a:sy n="105" d="100"/>
        </p:scale>
        <p:origin x="834" y="114"/>
      </p:cViewPr>
      <p:guideLst>
        <p:guide orient="horz" pos="2160"/>
        <p:guide pos="3840"/>
      </p:guideLst>
    </p:cSldViewPr>
  </p:slideViewPr>
  <p:outlineViewPr>
    <p:cViewPr>
      <p:scale>
        <a:sx n="33" d="100"/>
        <a:sy n="33" d="100"/>
      </p:scale>
      <p:origin x="0" y="-3456"/>
    </p:cViewPr>
  </p:outlineViewPr>
  <p:notesTextViewPr>
    <p:cViewPr>
      <p:scale>
        <a:sx n="1" d="1"/>
        <a:sy n="1" d="1"/>
      </p:scale>
      <p:origin x="0" y="0"/>
    </p:cViewPr>
  </p:notesTextViewPr>
  <p:sorterViewPr>
    <p:cViewPr>
      <p:scale>
        <a:sx n="100" d="100"/>
        <a:sy n="100" d="100"/>
      </p:scale>
      <p:origin x="0" y="-7325"/>
    </p:cViewPr>
  </p:sorterViewPr>
  <p:notesViewPr>
    <p:cSldViewPr snapToGrid="0">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7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8E7403-EB4A-4177-AFCE-6A9D7B160C6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AC49177-C030-4043-9380-EA6E4C94A16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7C7415F-6970-4DE4-93F1-94FEF07D0F1C}" type="datetimeFigureOut">
              <a:rPr lang="en-US" smtClean="0"/>
              <a:t>9/22/2024</a:t>
            </a:fld>
            <a:endParaRPr lang="en-US" dirty="0"/>
          </a:p>
        </p:txBody>
      </p:sp>
      <p:sp>
        <p:nvSpPr>
          <p:cNvPr id="4" name="Footer Placeholder 3">
            <a:extLst>
              <a:ext uri="{FF2B5EF4-FFF2-40B4-BE49-F238E27FC236}">
                <a16:creationId xmlns:a16="http://schemas.microsoft.com/office/drawing/2014/main" id="{BC4C83CE-EC9B-40C4-BD7A-48797AE5B1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EE9A75D-9B4E-4704-98C7-2A42472F118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CC6D6D-E986-427F-AD9C-4E9408DDBE53}" type="slidenum">
              <a:rPr lang="en-US" smtClean="0"/>
              <a:t>‹#›</a:t>
            </a:fld>
            <a:endParaRPr lang="en-US" dirty="0"/>
          </a:p>
        </p:txBody>
      </p:sp>
    </p:spTree>
    <p:extLst>
      <p:ext uri="{BB962C8B-B14F-4D97-AF65-F5344CB8AC3E}">
        <p14:creationId xmlns:p14="http://schemas.microsoft.com/office/powerpoint/2010/main" val="2998774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86E6E5-5A19-4AE7-8D4E-049C5315C9A0}" type="datetimeFigureOut">
              <a:rPr lang="en-US" smtClean="0"/>
              <a:t>9/22/2024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5A580F-E35D-42E1-AF82-E41CC201EA91}" type="slidenum">
              <a:rPr lang="en-US" smtClean="0"/>
              <a:t>‹#›</a:t>
            </a:fld>
            <a:endParaRPr lang="en-US" dirty="0"/>
          </a:p>
        </p:txBody>
      </p:sp>
    </p:spTree>
    <p:extLst>
      <p:ext uri="{BB962C8B-B14F-4D97-AF65-F5344CB8AC3E}">
        <p14:creationId xmlns:p14="http://schemas.microsoft.com/office/powerpoint/2010/main" val="1453680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a:t>
            </a:fld>
            <a:endParaRPr lang="en-US" dirty="0"/>
          </a:p>
        </p:txBody>
      </p:sp>
    </p:spTree>
    <p:extLst>
      <p:ext uri="{BB962C8B-B14F-4D97-AF65-F5344CB8AC3E}">
        <p14:creationId xmlns:p14="http://schemas.microsoft.com/office/powerpoint/2010/main" val="2934884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10</a:t>
            </a:fld>
            <a:endParaRPr lang="en-US" dirty="0"/>
          </a:p>
        </p:txBody>
      </p:sp>
    </p:spTree>
    <p:extLst>
      <p:ext uri="{BB962C8B-B14F-4D97-AF65-F5344CB8AC3E}">
        <p14:creationId xmlns:p14="http://schemas.microsoft.com/office/powerpoint/2010/main" val="5093469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11</a:t>
            </a:fld>
            <a:endParaRPr lang="en-US" dirty="0"/>
          </a:p>
        </p:txBody>
      </p:sp>
    </p:spTree>
    <p:extLst>
      <p:ext uri="{BB962C8B-B14F-4D97-AF65-F5344CB8AC3E}">
        <p14:creationId xmlns:p14="http://schemas.microsoft.com/office/powerpoint/2010/main" val="4152498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12</a:t>
            </a:fld>
            <a:endParaRPr lang="en-US" dirty="0"/>
          </a:p>
        </p:txBody>
      </p:sp>
    </p:spTree>
    <p:extLst>
      <p:ext uri="{BB962C8B-B14F-4D97-AF65-F5344CB8AC3E}">
        <p14:creationId xmlns:p14="http://schemas.microsoft.com/office/powerpoint/2010/main" val="18037609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13</a:t>
            </a:fld>
            <a:endParaRPr lang="en-US" dirty="0"/>
          </a:p>
        </p:txBody>
      </p:sp>
    </p:spTree>
    <p:extLst>
      <p:ext uri="{BB962C8B-B14F-4D97-AF65-F5344CB8AC3E}">
        <p14:creationId xmlns:p14="http://schemas.microsoft.com/office/powerpoint/2010/main" val="5826711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14</a:t>
            </a:fld>
            <a:endParaRPr lang="en-US" dirty="0"/>
          </a:p>
        </p:txBody>
      </p:sp>
    </p:spTree>
    <p:extLst>
      <p:ext uri="{BB962C8B-B14F-4D97-AF65-F5344CB8AC3E}">
        <p14:creationId xmlns:p14="http://schemas.microsoft.com/office/powerpoint/2010/main" val="621938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15</a:t>
            </a:fld>
            <a:endParaRPr lang="en-US" dirty="0"/>
          </a:p>
        </p:txBody>
      </p:sp>
    </p:spTree>
    <p:extLst>
      <p:ext uri="{BB962C8B-B14F-4D97-AF65-F5344CB8AC3E}">
        <p14:creationId xmlns:p14="http://schemas.microsoft.com/office/powerpoint/2010/main" val="28246911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16</a:t>
            </a:fld>
            <a:endParaRPr lang="en-US" dirty="0"/>
          </a:p>
        </p:txBody>
      </p:sp>
    </p:spTree>
    <p:extLst>
      <p:ext uri="{BB962C8B-B14F-4D97-AF65-F5344CB8AC3E}">
        <p14:creationId xmlns:p14="http://schemas.microsoft.com/office/powerpoint/2010/main" val="40508856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17</a:t>
            </a:fld>
            <a:endParaRPr lang="en-US" dirty="0"/>
          </a:p>
        </p:txBody>
      </p:sp>
    </p:spTree>
    <p:extLst>
      <p:ext uri="{BB962C8B-B14F-4D97-AF65-F5344CB8AC3E}">
        <p14:creationId xmlns:p14="http://schemas.microsoft.com/office/powerpoint/2010/main" val="37775223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18</a:t>
            </a:fld>
            <a:endParaRPr lang="en-US" dirty="0"/>
          </a:p>
        </p:txBody>
      </p:sp>
    </p:spTree>
    <p:extLst>
      <p:ext uri="{BB962C8B-B14F-4D97-AF65-F5344CB8AC3E}">
        <p14:creationId xmlns:p14="http://schemas.microsoft.com/office/powerpoint/2010/main" val="2430682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19</a:t>
            </a:fld>
            <a:endParaRPr lang="en-US" dirty="0"/>
          </a:p>
        </p:txBody>
      </p:sp>
    </p:spTree>
    <p:extLst>
      <p:ext uri="{BB962C8B-B14F-4D97-AF65-F5344CB8AC3E}">
        <p14:creationId xmlns:p14="http://schemas.microsoft.com/office/powerpoint/2010/main" val="32714269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a:t>
            </a:fld>
            <a:endParaRPr lang="en-US" dirty="0"/>
          </a:p>
        </p:txBody>
      </p:sp>
    </p:spTree>
    <p:extLst>
      <p:ext uri="{BB962C8B-B14F-4D97-AF65-F5344CB8AC3E}">
        <p14:creationId xmlns:p14="http://schemas.microsoft.com/office/powerpoint/2010/main" val="21629584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20</a:t>
            </a:fld>
            <a:endParaRPr lang="en-US" dirty="0"/>
          </a:p>
        </p:txBody>
      </p:sp>
    </p:spTree>
    <p:extLst>
      <p:ext uri="{BB962C8B-B14F-4D97-AF65-F5344CB8AC3E}">
        <p14:creationId xmlns:p14="http://schemas.microsoft.com/office/powerpoint/2010/main" val="42147896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21</a:t>
            </a:fld>
            <a:endParaRPr lang="en-US" dirty="0"/>
          </a:p>
        </p:txBody>
      </p:sp>
    </p:spTree>
    <p:extLst>
      <p:ext uri="{BB962C8B-B14F-4D97-AF65-F5344CB8AC3E}">
        <p14:creationId xmlns:p14="http://schemas.microsoft.com/office/powerpoint/2010/main" val="13604080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22</a:t>
            </a:fld>
            <a:endParaRPr lang="en-US" dirty="0"/>
          </a:p>
        </p:txBody>
      </p:sp>
    </p:spTree>
    <p:extLst>
      <p:ext uri="{BB962C8B-B14F-4D97-AF65-F5344CB8AC3E}">
        <p14:creationId xmlns:p14="http://schemas.microsoft.com/office/powerpoint/2010/main" val="30186230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23</a:t>
            </a:fld>
            <a:endParaRPr lang="en-US" dirty="0"/>
          </a:p>
        </p:txBody>
      </p:sp>
    </p:spTree>
    <p:extLst>
      <p:ext uri="{BB962C8B-B14F-4D97-AF65-F5344CB8AC3E}">
        <p14:creationId xmlns:p14="http://schemas.microsoft.com/office/powerpoint/2010/main" val="36647034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24</a:t>
            </a:fld>
            <a:endParaRPr lang="en-US" dirty="0"/>
          </a:p>
        </p:txBody>
      </p:sp>
    </p:spTree>
    <p:extLst>
      <p:ext uri="{BB962C8B-B14F-4D97-AF65-F5344CB8AC3E}">
        <p14:creationId xmlns:p14="http://schemas.microsoft.com/office/powerpoint/2010/main" val="4923734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25</a:t>
            </a:fld>
            <a:endParaRPr lang="en-US" dirty="0"/>
          </a:p>
        </p:txBody>
      </p:sp>
    </p:spTree>
    <p:extLst>
      <p:ext uri="{BB962C8B-B14F-4D97-AF65-F5344CB8AC3E}">
        <p14:creationId xmlns:p14="http://schemas.microsoft.com/office/powerpoint/2010/main" val="568425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26</a:t>
            </a:fld>
            <a:endParaRPr lang="en-US" dirty="0"/>
          </a:p>
        </p:txBody>
      </p:sp>
    </p:spTree>
    <p:extLst>
      <p:ext uri="{BB962C8B-B14F-4D97-AF65-F5344CB8AC3E}">
        <p14:creationId xmlns:p14="http://schemas.microsoft.com/office/powerpoint/2010/main" val="384992200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27</a:t>
            </a:fld>
            <a:endParaRPr lang="en-US" dirty="0"/>
          </a:p>
        </p:txBody>
      </p:sp>
    </p:spTree>
    <p:extLst>
      <p:ext uri="{BB962C8B-B14F-4D97-AF65-F5344CB8AC3E}">
        <p14:creationId xmlns:p14="http://schemas.microsoft.com/office/powerpoint/2010/main" val="19128690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28</a:t>
            </a:fld>
            <a:endParaRPr lang="en-US" dirty="0"/>
          </a:p>
        </p:txBody>
      </p:sp>
    </p:spTree>
    <p:extLst>
      <p:ext uri="{BB962C8B-B14F-4D97-AF65-F5344CB8AC3E}">
        <p14:creationId xmlns:p14="http://schemas.microsoft.com/office/powerpoint/2010/main" val="7516488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29</a:t>
            </a:fld>
            <a:endParaRPr lang="en-US" dirty="0"/>
          </a:p>
        </p:txBody>
      </p:sp>
    </p:spTree>
    <p:extLst>
      <p:ext uri="{BB962C8B-B14F-4D97-AF65-F5344CB8AC3E}">
        <p14:creationId xmlns:p14="http://schemas.microsoft.com/office/powerpoint/2010/main" val="10480146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a:t>
            </a:fld>
            <a:endParaRPr lang="en-US" dirty="0"/>
          </a:p>
        </p:txBody>
      </p:sp>
    </p:spTree>
    <p:extLst>
      <p:ext uri="{BB962C8B-B14F-4D97-AF65-F5344CB8AC3E}">
        <p14:creationId xmlns:p14="http://schemas.microsoft.com/office/powerpoint/2010/main" val="31231957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30</a:t>
            </a:fld>
            <a:endParaRPr lang="en-US" dirty="0"/>
          </a:p>
        </p:txBody>
      </p:sp>
    </p:spTree>
    <p:extLst>
      <p:ext uri="{BB962C8B-B14F-4D97-AF65-F5344CB8AC3E}">
        <p14:creationId xmlns:p14="http://schemas.microsoft.com/office/powerpoint/2010/main" val="390154544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31</a:t>
            </a:fld>
            <a:endParaRPr lang="en-US" dirty="0"/>
          </a:p>
        </p:txBody>
      </p:sp>
    </p:spTree>
    <p:extLst>
      <p:ext uri="{BB962C8B-B14F-4D97-AF65-F5344CB8AC3E}">
        <p14:creationId xmlns:p14="http://schemas.microsoft.com/office/powerpoint/2010/main" val="346955290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32</a:t>
            </a:fld>
            <a:endParaRPr lang="en-US" dirty="0"/>
          </a:p>
        </p:txBody>
      </p:sp>
    </p:spTree>
    <p:extLst>
      <p:ext uri="{BB962C8B-B14F-4D97-AF65-F5344CB8AC3E}">
        <p14:creationId xmlns:p14="http://schemas.microsoft.com/office/powerpoint/2010/main" val="68553952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33</a:t>
            </a:fld>
            <a:endParaRPr lang="en-US" dirty="0"/>
          </a:p>
        </p:txBody>
      </p:sp>
    </p:spTree>
    <p:extLst>
      <p:ext uri="{BB962C8B-B14F-4D97-AF65-F5344CB8AC3E}">
        <p14:creationId xmlns:p14="http://schemas.microsoft.com/office/powerpoint/2010/main" val="303769833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34</a:t>
            </a:fld>
            <a:endParaRPr lang="en-US" dirty="0"/>
          </a:p>
        </p:txBody>
      </p:sp>
    </p:spTree>
    <p:extLst>
      <p:ext uri="{BB962C8B-B14F-4D97-AF65-F5344CB8AC3E}">
        <p14:creationId xmlns:p14="http://schemas.microsoft.com/office/powerpoint/2010/main" val="211641027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35</a:t>
            </a:fld>
            <a:endParaRPr lang="en-US" dirty="0"/>
          </a:p>
        </p:txBody>
      </p:sp>
    </p:spTree>
    <p:extLst>
      <p:ext uri="{BB962C8B-B14F-4D97-AF65-F5344CB8AC3E}">
        <p14:creationId xmlns:p14="http://schemas.microsoft.com/office/powerpoint/2010/main" val="186383347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36</a:t>
            </a:fld>
            <a:endParaRPr lang="en-US" dirty="0"/>
          </a:p>
        </p:txBody>
      </p:sp>
    </p:spTree>
    <p:extLst>
      <p:ext uri="{BB962C8B-B14F-4D97-AF65-F5344CB8AC3E}">
        <p14:creationId xmlns:p14="http://schemas.microsoft.com/office/powerpoint/2010/main" val="55586295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37</a:t>
            </a:fld>
            <a:endParaRPr lang="en-US" dirty="0"/>
          </a:p>
        </p:txBody>
      </p:sp>
    </p:spTree>
    <p:extLst>
      <p:ext uri="{BB962C8B-B14F-4D97-AF65-F5344CB8AC3E}">
        <p14:creationId xmlns:p14="http://schemas.microsoft.com/office/powerpoint/2010/main" val="182164657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38</a:t>
            </a:fld>
            <a:endParaRPr lang="en-US" dirty="0"/>
          </a:p>
        </p:txBody>
      </p:sp>
    </p:spTree>
    <p:extLst>
      <p:ext uri="{BB962C8B-B14F-4D97-AF65-F5344CB8AC3E}">
        <p14:creationId xmlns:p14="http://schemas.microsoft.com/office/powerpoint/2010/main" val="200124899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39</a:t>
            </a:fld>
            <a:endParaRPr lang="en-US" dirty="0"/>
          </a:p>
        </p:txBody>
      </p:sp>
    </p:spTree>
    <p:extLst>
      <p:ext uri="{BB962C8B-B14F-4D97-AF65-F5344CB8AC3E}">
        <p14:creationId xmlns:p14="http://schemas.microsoft.com/office/powerpoint/2010/main" val="36232517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a:t>
            </a:fld>
            <a:endParaRPr lang="en-US" dirty="0"/>
          </a:p>
        </p:txBody>
      </p:sp>
    </p:spTree>
    <p:extLst>
      <p:ext uri="{BB962C8B-B14F-4D97-AF65-F5344CB8AC3E}">
        <p14:creationId xmlns:p14="http://schemas.microsoft.com/office/powerpoint/2010/main" val="114715549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40</a:t>
            </a:fld>
            <a:endParaRPr lang="en-US" dirty="0"/>
          </a:p>
        </p:txBody>
      </p:sp>
    </p:spTree>
    <p:extLst>
      <p:ext uri="{BB962C8B-B14F-4D97-AF65-F5344CB8AC3E}">
        <p14:creationId xmlns:p14="http://schemas.microsoft.com/office/powerpoint/2010/main" val="316133286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41</a:t>
            </a:fld>
            <a:endParaRPr lang="en-US" dirty="0"/>
          </a:p>
        </p:txBody>
      </p:sp>
    </p:spTree>
    <p:extLst>
      <p:ext uri="{BB962C8B-B14F-4D97-AF65-F5344CB8AC3E}">
        <p14:creationId xmlns:p14="http://schemas.microsoft.com/office/powerpoint/2010/main" val="10379170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42</a:t>
            </a:fld>
            <a:endParaRPr lang="en-US" dirty="0"/>
          </a:p>
        </p:txBody>
      </p:sp>
    </p:spTree>
    <p:extLst>
      <p:ext uri="{BB962C8B-B14F-4D97-AF65-F5344CB8AC3E}">
        <p14:creationId xmlns:p14="http://schemas.microsoft.com/office/powerpoint/2010/main" val="349221032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43</a:t>
            </a:fld>
            <a:endParaRPr lang="en-US" dirty="0"/>
          </a:p>
        </p:txBody>
      </p:sp>
    </p:spTree>
    <p:extLst>
      <p:ext uri="{BB962C8B-B14F-4D97-AF65-F5344CB8AC3E}">
        <p14:creationId xmlns:p14="http://schemas.microsoft.com/office/powerpoint/2010/main" val="218178708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44</a:t>
            </a:fld>
            <a:endParaRPr lang="en-US" dirty="0"/>
          </a:p>
        </p:txBody>
      </p:sp>
    </p:spTree>
    <p:extLst>
      <p:ext uri="{BB962C8B-B14F-4D97-AF65-F5344CB8AC3E}">
        <p14:creationId xmlns:p14="http://schemas.microsoft.com/office/powerpoint/2010/main" val="37200225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45</a:t>
            </a:fld>
            <a:endParaRPr lang="en-US" dirty="0"/>
          </a:p>
        </p:txBody>
      </p:sp>
    </p:spTree>
    <p:extLst>
      <p:ext uri="{BB962C8B-B14F-4D97-AF65-F5344CB8AC3E}">
        <p14:creationId xmlns:p14="http://schemas.microsoft.com/office/powerpoint/2010/main" val="42160010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46</a:t>
            </a:fld>
            <a:endParaRPr lang="en-US" dirty="0"/>
          </a:p>
        </p:txBody>
      </p:sp>
    </p:spTree>
    <p:extLst>
      <p:ext uri="{BB962C8B-B14F-4D97-AF65-F5344CB8AC3E}">
        <p14:creationId xmlns:p14="http://schemas.microsoft.com/office/powerpoint/2010/main" val="247964302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47</a:t>
            </a:fld>
            <a:endParaRPr lang="en-US" dirty="0"/>
          </a:p>
        </p:txBody>
      </p:sp>
    </p:spTree>
    <p:extLst>
      <p:ext uri="{BB962C8B-B14F-4D97-AF65-F5344CB8AC3E}">
        <p14:creationId xmlns:p14="http://schemas.microsoft.com/office/powerpoint/2010/main" val="422891556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48</a:t>
            </a:fld>
            <a:endParaRPr lang="en-US" dirty="0"/>
          </a:p>
        </p:txBody>
      </p:sp>
    </p:spTree>
    <p:extLst>
      <p:ext uri="{BB962C8B-B14F-4D97-AF65-F5344CB8AC3E}">
        <p14:creationId xmlns:p14="http://schemas.microsoft.com/office/powerpoint/2010/main" val="394957335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49</a:t>
            </a:fld>
            <a:endParaRPr lang="en-US" dirty="0"/>
          </a:p>
        </p:txBody>
      </p:sp>
    </p:spTree>
    <p:extLst>
      <p:ext uri="{BB962C8B-B14F-4D97-AF65-F5344CB8AC3E}">
        <p14:creationId xmlns:p14="http://schemas.microsoft.com/office/powerpoint/2010/main" val="29569278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a:t>
            </a:fld>
            <a:endParaRPr lang="en-US" dirty="0"/>
          </a:p>
        </p:txBody>
      </p:sp>
    </p:spTree>
    <p:extLst>
      <p:ext uri="{BB962C8B-B14F-4D97-AF65-F5344CB8AC3E}">
        <p14:creationId xmlns:p14="http://schemas.microsoft.com/office/powerpoint/2010/main" val="55706109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50</a:t>
            </a:fld>
            <a:endParaRPr lang="en-US" dirty="0"/>
          </a:p>
        </p:txBody>
      </p:sp>
    </p:spTree>
    <p:extLst>
      <p:ext uri="{BB962C8B-B14F-4D97-AF65-F5344CB8AC3E}">
        <p14:creationId xmlns:p14="http://schemas.microsoft.com/office/powerpoint/2010/main" val="41216132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51</a:t>
            </a:fld>
            <a:endParaRPr lang="en-US" dirty="0"/>
          </a:p>
        </p:txBody>
      </p:sp>
    </p:spTree>
    <p:extLst>
      <p:ext uri="{BB962C8B-B14F-4D97-AF65-F5344CB8AC3E}">
        <p14:creationId xmlns:p14="http://schemas.microsoft.com/office/powerpoint/2010/main" val="345526934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52</a:t>
            </a:fld>
            <a:endParaRPr lang="en-US" dirty="0"/>
          </a:p>
        </p:txBody>
      </p:sp>
    </p:spTree>
    <p:extLst>
      <p:ext uri="{BB962C8B-B14F-4D97-AF65-F5344CB8AC3E}">
        <p14:creationId xmlns:p14="http://schemas.microsoft.com/office/powerpoint/2010/main" val="317816904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53</a:t>
            </a:fld>
            <a:endParaRPr lang="en-US" dirty="0"/>
          </a:p>
        </p:txBody>
      </p:sp>
    </p:spTree>
    <p:extLst>
      <p:ext uri="{BB962C8B-B14F-4D97-AF65-F5344CB8AC3E}">
        <p14:creationId xmlns:p14="http://schemas.microsoft.com/office/powerpoint/2010/main" val="418569370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54</a:t>
            </a:fld>
            <a:endParaRPr lang="en-US" dirty="0"/>
          </a:p>
        </p:txBody>
      </p:sp>
    </p:spTree>
    <p:extLst>
      <p:ext uri="{BB962C8B-B14F-4D97-AF65-F5344CB8AC3E}">
        <p14:creationId xmlns:p14="http://schemas.microsoft.com/office/powerpoint/2010/main" val="148592509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55</a:t>
            </a:fld>
            <a:endParaRPr lang="en-US" dirty="0"/>
          </a:p>
        </p:txBody>
      </p:sp>
    </p:spTree>
    <p:extLst>
      <p:ext uri="{BB962C8B-B14F-4D97-AF65-F5344CB8AC3E}">
        <p14:creationId xmlns:p14="http://schemas.microsoft.com/office/powerpoint/2010/main" val="161717318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56</a:t>
            </a:fld>
            <a:endParaRPr lang="en-US" dirty="0"/>
          </a:p>
        </p:txBody>
      </p:sp>
    </p:spTree>
    <p:extLst>
      <p:ext uri="{BB962C8B-B14F-4D97-AF65-F5344CB8AC3E}">
        <p14:creationId xmlns:p14="http://schemas.microsoft.com/office/powerpoint/2010/main" val="408028095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57</a:t>
            </a:fld>
            <a:endParaRPr lang="en-US" dirty="0"/>
          </a:p>
        </p:txBody>
      </p:sp>
    </p:spTree>
    <p:extLst>
      <p:ext uri="{BB962C8B-B14F-4D97-AF65-F5344CB8AC3E}">
        <p14:creationId xmlns:p14="http://schemas.microsoft.com/office/powerpoint/2010/main" val="301733669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58</a:t>
            </a:fld>
            <a:endParaRPr lang="en-US" dirty="0"/>
          </a:p>
        </p:txBody>
      </p:sp>
    </p:spTree>
    <p:extLst>
      <p:ext uri="{BB962C8B-B14F-4D97-AF65-F5344CB8AC3E}">
        <p14:creationId xmlns:p14="http://schemas.microsoft.com/office/powerpoint/2010/main" val="405873026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59</a:t>
            </a:fld>
            <a:endParaRPr lang="en-US" dirty="0"/>
          </a:p>
        </p:txBody>
      </p:sp>
    </p:spTree>
    <p:extLst>
      <p:ext uri="{BB962C8B-B14F-4D97-AF65-F5344CB8AC3E}">
        <p14:creationId xmlns:p14="http://schemas.microsoft.com/office/powerpoint/2010/main" val="12715772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a:t>
            </a:fld>
            <a:endParaRPr lang="en-US" dirty="0"/>
          </a:p>
        </p:txBody>
      </p:sp>
    </p:spTree>
    <p:extLst>
      <p:ext uri="{BB962C8B-B14F-4D97-AF65-F5344CB8AC3E}">
        <p14:creationId xmlns:p14="http://schemas.microsoft.com/office/powerpoint/2010/main" val="1691088479"/>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60</a:t>
            </a:fld>
            <a:endParaRPr lang="en-US" dirty="0"/>
          </a:p>
        </p:txBody>
      </p:sp>
    </p:spTree>
    <p:extLst>
      <p:ext uri="{BB962C8B-B14F-4D97-AF65-F5344CB8AC3E}">
        <p14:creationId xmlns:p14="http://schemas.microsoft.com/office/powerpoint/2010/main" val="206044452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61</a:t>
            </a:fld>
            <a:endParaRPr lang="en-US" dirty="0"/>
          </a:p>
        </p:txBody>
      </p:sp>
    </p:spTree>
    <p:extLst>
      <p:ext uri="{BB962C8B-B14F-4D97-AF65-F5344CB8AC3E}">
        <p14:creationId xmlns:p14="http://schemas.microsoft.com/office/powerpoint/2010/main" val="151946706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62</a:t>
            </a:fld>
            <a:endParaRPr lang="en-US" dirty="0"/>
          </a:p>
        </p:txBody>
      </p:sp>
    </p:spTree>
    <p:extLst>
      <p:ext uri="{BB962C8B-B14F-4D97-AF65-F5344CB8AC3E}">
        <p14:creationId xmlns:p14="http://schemas.microsoft.com/office/powerpoint/2010/main" val="205507122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63</a:t>
            </a:fld>
            <a:endParaRPr lang="en-US" dirty="0"/>
          </a:p>
        </p:txBody>
      </p:sp>
    </p:spTree>
    <p:extLst>
      <p:ext uri="{BB962C8B-B14F-4D97-AF65-F5344CB8AC3E}">
        <p14:creationId xmlns:p14="http://schemas.microsoft.com/office/powerpoint/2010/main" val="6842996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7</a:t>
            </a:fld>
            <a:endParaRPr lang="en-US" dirty="0"/>
          </a:p>
        </p:txBody>
      </p:sp>
    </p:spTree>
    <p:extLst>
      <p:ext uri="{BB962C8B-B14F-4D97-AF65-F5344CB8AC3E}">
        <p14:creationId xmlns:p14="http://schemas.microsoft.com/office/powerpoint/2010/main" val="373938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8</a:t>
            </a:fld>
            <a:endParaRPr lang="en-US" dirty="0"/>
          </a:p>
        </p:txBody>
      </p:sp>
    </p:spTree>
    <p:extLst>
      <p:ext uri="{BB962C8B-B14F-4D97-AF65-F5344CB8AC3E}">
        <p14:creationId xmlns:p14="http://schemas.microsoft.com/office/powerpoint/2010/main" val="2637976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5A580F-E35D-42E1-AF82-E41CC201EA91}" type="slidenum">
              <a:rPr lang="en-US" smtClean="0"/>
              <a:t>9</a:t>
            </a:fld>
            <a:endParaRPr lang="en-US" dirty="0"/>
          </a:p>
        </p:txBody>
      </p:sp>
    </p:spTree>
    <p:extLst>
      <p:ext uri="{BB962C8B-B14F-4D97-AF65-F5344CB8AC3E}">
        <p14:creationId xmlns:p14="http://schemas.microsoft.com/office/powerpoint/2010/main" val="2357997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678426"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678426"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450219008"/>
      </p:ext>
    </p:extLst>
  </p:cSld>
  <p:clrMapOvr>
    <a:masterClrMapping/>
  </p:clrMapOvr>
  <p:hf hdr="0" ftr="0" dt="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63253305"/>
      </p:ext>
    </p:extLst>
  </p:cSld>
  <p:clrMapOvr>
    <a:masterClrMapping/>
  </p:clrMapOvr>
  <p:hf hdr="0" ftr="0" dt="0"/>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838200" y="997973"/>
            <a:ext cx="8404122"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1143217190"/>
      </p:ext>
    </p:extLst>
  </p:cSld>
  <p:clrMapOvr>
    <a:masterClrMapping/>
  </p:clrMapOvr>
  <p:hf hdr="0" ftr="0" dt="0"/>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p:bg>
      <p:bgRef idx="1001">
        <a:schemeClr val="bg1"/>
      </p:bgRef>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9AE8321-5884-9E75-1272-926961F3131D}"/>
              </a:ext>
            </a:extLst>
          </p:cNvPr>
          <p:cNvSpPr>
            <a:spLocks noGrp="1"/>
          </p:cNvSpPr>
          <p:nvPr>
            <p:ph type="title" hasCustomPrompt="1"/>
          </p:nvPr>
        </p:nvSpPr>
        <p:spPr>
          <a:xfrm>
            <a:off x="685800" y="908591"/>
            <a:ext cx="4058728" cy="5225507"/>
          </a:xfrm>
        </p:spPr>
        <p:txBody>
          <a:bodyPr anchor="t">
            <a:normAutofit/>
          </a:bodyPr>
          <a:lstStyle>
            <a:lvl1pPr>
              <a:defRPr sz="3200"/>
            </a:lvl1pPr>
          </a:lstStyle>
          <a:p>
            <a:r>
              <a:rPr lang="en-US" dirty="0"/>
              <a:t>Click to add title</a:t>
            </a:r>
          </a:p>
        </p:txBody>
      </p:sp>
      <p:sp>
        <p:nvSpPr>
          <p:cNvPr id="9" name="Picture Placeholder 8">
            <a:extLst>
              <a:ext uri="{FF2B5EF4-FFF2-40B4-BE49-F238E27FC236}">
                <a16:creationId xmlns:a16="http://schemas.microsoft.com/office/drawing/2014/main" id="{B22DF521-FA73-0B43-D1F3-A28543BA84E8}"/>
              </a:ext>
            </a:extLst>
          </p:cNvPr>
          <p:cNvSpPr>
            <a:spLocks noGrp="1"/>
          </p:cNvSpPr>
          <p:nvPr>
            <p:ph type="pic" sz="quarter" idx="10" hasCustomPrompt="1"/>
          </p:nvPr>
        </p:nvSpPr>
        <p:spPr>
          <a:xfrm>
            <a:off x="5699125" y="0"/>
            <a:ext cx="5786438" cy="6134100"/>
          </a:xfrm>
        </p:spPr>
        <p:txBody>
          <a:bodyPr/>
          <a:lstStyle>
            <a:lvl1pPr marL="0" indent="0" algn="ctr">
              <a:buNone/>
              <a:defRPr/>
            </a:lvl1pPr>
          </a:lstStyle>
          <a:p>
            <a:r>
              <a:rPr lang="en-US" dirty="0"/>
              <a:t>Click icon to insert picture</a:t>
            </a:r>
          </a:p>
        </p:txBody>
      </p:sp>
      <p:sp>
        <p:nvSpPr>
          <p:cNvPr id="4" name="Slide Number Placeholder 5">
            <a:extLst>
              <a:ext uri="{FF2B5EF4-FFF2-40B4-BE49-F238E27FC236}">
                <a16:creationId xmlns:a16="http://schemas.microsoft.com/office/drawing/2014/main" id="{400E6515-DDBF-35F4-5C9E-FF113FD164EF}"/>
              </a:ext>
            </a:extLst>
          </p:cNvPr>
          <p:cNvSpPr>
            <a:spLocks noGrp="1"/>
          </p:cNvSpPr>
          <p:nvPr>
            <p:ph type="sldNum" sz="quarter" idx="4"/>
          </p:nvPr>
        </p:nvSpPr>
        <p:spPr>
          <a:xfrm>
            <a:off x="10919012" y="6274074"/>
            <a:ext cx="672354" cy="583926"/>
          </a:xfrm>
          <a:prstGeom prst="rect">
            <a:avLst/>
          </a:prstGeom>
        </p:spPr>
        <p:txBody>
          <a:bodyPr vert="horz" lIns="91440" tIns="45720" rIns="91440" bIns="45720" rtlCol="0" anchor="t"/>
          <a:lstStyle>
            <a:lvl1pPr algn="r">
              <a:defRPr sz="1400">
                <a:solidFill>
                  <a:schemeClr val="tx1"/>
                </a:solidFill>
              </a:defRPr>
            </a:lvl1pPr>
          </a:lstStyle>
          <a:p>
            <a:fld id="{C3DB2ADC-AF19-4574-8C10-79B5B04FCA27}" type="slidenum">
              <a:rPr lang="en-US" smtClean="0"/>
              <a:pPr/>
              <a:t>‹#›</a:t>
            </a:fld>
            <a:endParaRPr lang="en-US" dirty="0"/>
          </a:p>
        </p:txBody>
      </p:sp>
      <p:cxnSp>
        <p:nvCxnSpPr>
          <p:cNvPr id="3" name="Straight Connector 2">
            <a:extLst>
              <a:ext uri="{FF2B5EF4-FFF2-40B4-BE49-F238E27FC236}">
                <a16:creationId xmlns:a16="http://schemas.microsoft.com/office/drawing/2014/main" id="{8B32A424-7EFB-F80C-2BDA-94D103A55F77}"/>
              </a:ext>
              <a:ext uri="{C183D7F6-B498-43B3-948B-1728B52AA6E4}">
                <adec:decorative xmlns:adec="http://schemas.microsoft.com/office/drawing/2017/decorative" val="1"/>
              </a:ext>
            </a:extLst>
          </p:cNvPr>
          <p:cNvCxnSpPr>
            <a:cxnSpLocks/>
          </p:cNvCxnSpPr>
          <p:nvPr userDrawn="1"/>
        </p:nvCxnSpPr>
        <p:spPr>
          <a:xfrm>
            <a:off x="800100" y="723900"/>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668EFEEF-ABDC-22C9-C5DB-0494BEB8687D}"/>
              </a:ext>
              <a:ext uri="{C183D7F6-B498-43B3-948B-1728B52AA6E4}">
                <adec:decorative xmlns:adec="http://schemas.microsoft.com/office/drawing/2017/decorative" val="1"/>
              </a:ext>
            </a:extLst>
          </p:cNvPr>
          <p:cNvCxnSpPr>
            <a:cxnSpLocks/>
          </p:cNvCxnSpPr>
          <p:nvPr userDrawn="1"/>
        </p:nvCxnSpPr>
        <p:spPr>
          <a:xfrm>
            <a:off x="5699342" y="6136928"/>
            <a:ext cx="57867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7000167"/>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745873196"/>
      </p:ext>
    </p:extLst>
  </p:cSld>
  <p:clrMapOvr>
    <a:masterClrMapping/>
  </p:clrMapOvr>
  <p:hf hdr="0" ftr="0" dt="0"/>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98288688"/>
      </p:ext>
    </p:extLst>
  </p:cSld>
  <p:clrMapOvr>
    <a:masterClrMapping/>
  </p:clrMapOvr>
  <p:hf hdr="0" ftr="0" dt="0"/>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22096"/>
            <a:ext cx="10691265" cy="112793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15383" y="2128684"/>
            <a:ext cx="5304417"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72200" y="2128684"/>
            <a:ext cx="5219700" cy="3844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5649623"/>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685887" y="929148"/>
            <a:ext cx="10640005" cy="76154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15384" y="1681163"/>
            <a:ext cx="5282192"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15384" y="2505075"/>
            <a:ext cx="5282192"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72200" y="1681163"/>
            <a:ext cx="5183188"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72200" y="2505075"/>
            <a:ext cx="5183188" cy="34237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endParaRPr lang="en-US" dirty="0"/>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87580471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84721540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endParaRPr lang="en-US" dirty="0"/>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253909909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678426" y="781665"/>
            <a:ext cx="4093599" cy="122345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688258" y="2315497"/>
            <a:ext cx="4093599" cy="35534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4230824194"/>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683342"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683342"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C3DB2ADC-AF19-4574-8C10-79B5B04FCA27}" type="slidenum">
              <a:rPr lang="en-US" smtClean="0"/>
              <a:pPr/>
              <a:t>‹#›</a:t>
            </a:fld>
            <a:endParaRPr lang="en-US" dirty="0"/>
          </a:p>
        </p:txBody>
      </p:sp>
    </p:spTree>
    <p:extLst>
      <p:ext uri="{BB962C8B-B14F-4D97-AF65-F5344CB8AC3E}">
        <p14:creationId xmlns:p14="http://schemas.microsoft.com/office/powerpoint/2010/main" val="3162754729"/>
      </p:ext>
    </p:extLst>
  </p:cSld>
  <p:clrMapOvr>
    <a:masterClrMapping/>
  </p:clrMapOvr>
  <p:hf hdr="0" ftr="0" dt="0"/>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22096"/>
            <a:ext cx="10691265" cy="137103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93126"/>
            <a:ext cx="10691265" cy="36360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92594" cy="365125"/>
          </a:xfrm>
          <a:prstGeom prst="rect">
            <a:avLst/>
          </a:prstGeom>
        </p:spPr>
        <p:txBody>
          <a:bodyPr vert="horz" lIns="91440" tIns="45720" rIns="91440" bIns="45720" rtlCol="0" anchor="ctr"/>
          <a:lstStyle>
            <a:lvl1pPr algn="r">
              <a:defRPr sz="1050">
                <a:solidFill>
                  <a:schemeClr val="tx1"/>
                </a:solidFill>
                <a:latin typeface="+mj-lt"/>
              </a:defRPr>
            </a:lvl1pPr>
          </a:lstStyle>
          <a:p>
            <a:endParaRPr lang="en-US" dirty="0"/>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15383"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C3DB2ADC-AF19-4574-8C10-79B5B04FCA27}" type="slidenum">
              <a:rPr lang="en-US" smtClean="0"/>
              <a:pPr/>
              <a:t>‹#›</a:t>
            </a:fld>
            <a:endParaRPr lang="en-US" dirty="0"/>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801979"/>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Lst>
  <p:hf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672">
          <p15:clr>
            <a:srgbClr val="F26B43"/>
          </p15:clr>
        </p15:guide>
        <p15:guide id="4" orient="horz" pos="912">
          <p15:clr>
            <a:srgbClr val="F26B43"/>
          </p15:clr>
        </p15:guide>
        <p15:guide id="5" pos="7176">
          <p15:clr>
            <a:srgbClr val="F26B43"/>
          </p15:clr>
        </p15:guide>
        <p15:guide id="6" pos="504">
          <p15:clr>
            <a:srgbClr val="F26B43"/>
          </p15:clr>
        </p15:guide>
        <p15:guide id="7" orient="horz" pos="3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9.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1.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2.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3.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5.xml"/><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6.xml"/><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7.xml"/><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8.xml"/><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9.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0.xml"/><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1.xml"/><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2.xml"/><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3.xml"/><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4.xml"/><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5.xml"/><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6.xml"/><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7.xml"/><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8.xml"/><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9.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0.xml"/><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1.xml"/><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2.xml"/><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lstStyle/>
          <a:p>
            <a:r>
              <a:rPr lang="en-US" dirty="0"/>
              <a:t>Chapter 8</a:t>
            </a:r>
            <a:br>
              <a:rPr lang="en-US" dirty="0"/>
            </a:br>
            <a:br>
              <a:rPr lang="en-US" dirty="0"/>
            </a:br>
            <a:r>
              <a:rPr lang="en-US" dirty="0"/>
              <a:t>Environmental responsibilities to Future generations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922288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400" dirty="0"/>
              <a:t>“Future generations” might include:</a:t>
            </a:r>
            <a:br>
              <a:rPr lang="en-US" sz="2400" dirty="0"/>
            </a:br>
            <a:br>
              <a:rPr lang="en-US" sz="2400" dirty="0"/>
            </a:br>
            <a:r>
              <a:rPr lang="en-US" sz="2400" dirty="0"/>
              <a:t>or</a:t>
            </a:r>
            <a:br>
              <a:rPr lang="en-US" sz="2400" dirty="0"/>
            </a:br>
            <a:br>
              <a:rPr lang="en-US" sz="2400" dirty="0"/>
            </a:br>
            <a:r>
              <a:rPr lang="en-US" sz="2400" dirty="0"/>
              <a:t>c) Any human being who will exist in the future but does not yet exist. (i.e., all yet-to-be-born humans).</a:t>
            </a:r>
            <a:br>
              <a:rPr lang="en-US" sz="2400" dirty="0"/>
            </a:br>
            <a:br>
              <a:rPr lang="en-US" sz="2400" dirty="0"/>
            </a:br>
            <a:br>
              <a:rPr lang="en-US" sz="2400" dirty="0"/>
            </a:br>
            <a:endParaRPr lang="en-US" sz="24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7699662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400" dirty="0"/>
              <a:t>In thinking about whether we have environmental duties to future generations, it’s important to be clear which sense of “future generations” we have in mind, because the implications of the various definitions are very different.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02422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400" dirty="0"/>
              <a:t>sense (a), for example, includes nearly all people who are </a:t>
            </a:r>
            <a:r>
              <a:rPr lang="en-US" sz="2400" u="sng" dirty="0"/>
              <a:t>now</a:t>
            </a:r>
            <a:r>
              <a:rPr lang="en-US" sz="2400" dirty="0"/>
              <a:t> </a:t>
            </a:r>
            <a:r>
              <a:rPr lang="en-US" sz="2400" u="sng" dirty="0"/>
              <a:t>alive</a:t>
            </a:r>
            <a:r>
              <a:rPr lang="en-US" sz="2400" dirty="0"/>
              <a:t>.</a:t>
            </a:r>
            <a:br>
              <a:rPr lang="en-US" sz="2400" dirty="0"/>
            </a:br>
            <a:br>
              <a:rPr lang="en-US" sz="2400" dirty="0"/>
            </a:br>
            <a:r>
              <a:rPr lang="en-US" sz="2400" dirty="0"/>
              <a:t>It seems unproblematic how we could have environmental responsibilities to such people (which include our children and loved ones).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3411961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400" dirty="0"/>
              <a:t>sense (B), on the other hand, includes only “remote” generations (people who will be born after everyone now alive has died).</a:t>
            </a:r>
            <a:br>
              <a:rPr lang="en-US" sz="2400" dirty="0"/>
            </a:br>
            <a:br>
              <a:rPr lang="en-US" sz="2400" dirty="0"/>
            </a:br>
            <a:r>
              <a:rPr lang="en-US" sz="2400" dirty="0"/>
              <a:t>As we shall see, it’s more problematic to speak of environmental duties to such remote hypothetical persons.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5814836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400" dirty="0"/>
              <a:t>For purposes of this chapter, we will adopt sense (a):</a:t>
            </a:r>
            <a:br>
              <a:rPr lang="en-US" sz="2400" dirty="0"/>
            </a:br>
            <a:br>
              <a:rPr lang="en-US" sz="2400" dirty="0"/>
            </a:br>
            <a:r>
              <a:rPr lang="en-US" sz="2400" dirty="0"/>
              <a:t>“future generations” thus refers to the set of all humans who will exist </a:t>
            </a:r>
            <a:r>
              <a:rPr lang="en-US" sz="2400" u="sng" dirty="0"/>
              <a:t>from this moment forward</a:t>
            </a:r>
            <a:r>
              <a:rPr lang="en-US" sz="2400" dirty="0"/>
              <a:t>, i.e., all future humans.</a:t>
            </a: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2274867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regardless of how exactly we define “future generations,” our main focus in this chapter will be on:</a:t>
            </a:r>
            <a:br>
              <a:rPr lang="en-US" sz="2400" dirty="0"/>
            </a:br>
            <a:br>
              <a:rPr lang="en-US" sz="2400" dirty="0"/>
            </a:br>
            <a:r>
              <a:rPr lang="en-US" sz="2400" dirty="0"/>
              <a:t>a) people who don’t now exist, but will exist in the future (i.e., humans who will exist but haven’t yet been born).</a:t>
            </a: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3451134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400" dirty="0"/>
              <a:t>And</a:t>
            </a:r>
            <a:br>
              <a:rPr lang="en-US" sz="2400" dirty="0"/>
            </a:br>
            <a:br>
              <a:rPr lang="en-US" sz="2400" dirty="0"/>
            </a:br>
            <a:r>
              <a:rPr lang="en-US" sz="2400" dirty="0"/>
              <a:t>b) people who may or will exist in the </a:t>
            </a:r>
            <a:r>
              <a:rPr lang="en-US" sz="2400" u="sng" dirty="0"/>
              <a:t>distant</a:t>
            </a:r>
            <a:r>
              <a:rPr lang="en-US" sz="2400" dirty="0"/>
              <a:t> future (i.e., several generations from now).</a:t>
            </a: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2264631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400" dirty="0"/>
              <a:t>Some Common arguments for </a:t>
            </a:r>
            <a:r>
              <a:rPr lang="en-US" sz="2400" u="sng" dirty="0"/>
              <a:t>denying</a:t>
            </a:r>
            <a:r>
              <a:rPr lang="en-US" sz="2400" dirty="0"/>
              <a:t> that we have environmental duties or responsibilities to future generations:</a:t>
            </a: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32829063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400" dirty="0"/>
            </a:br>
            <a:r>
              <a:rPr lang="en-US" sz="2400" dirty="0"/>
              <a:t>1. Ethical egoism: the view that everyone ought always to act in his or her long-term self-interest.</a:t>
            </a:r>
            <a:br>
              <a:rPr lang="en-US" sz="2400" dirty="0"/>
            </a:br>
            <a:br>
              <a:rPr lang="en-US" sz="2400" dirty="0"/>
            </a:br>
            <a:r>
              <a:rPr lang="en-US" sz="2400" dirty="0"/>
              <a:t> [Discussed more fully in chap.1.]</a:t>
            </a: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13801974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400" dirty="0"/>
            </a:br>
            <a:r>
              <a:rPr lang="en-US" sz="2400" dirty="0"/>
              <a:t>Ethical egoists usually—but not necessarily—embrace </a:t>
            </a:r>
            <a:r>
              <a:rPr lang="en-US" sz="2400" u="sng" dirty="0"/>
              <a:t>psychological egoism</a:t>
            </a:r>
            <a:r>
              <a:rPr lang="en-US" sz="2400" dirty="0"/>
              <a:t>.</a:t>
            </a:r>
            <a:br>
              <a:rPr lang="en-US" sz="2400" dirty="0"/>
            </a:br>
            <a:br>
              <a:rPr lang="en-US" sz="2400" dirty="0"/>
            </a:br>
            <a:r>
              <a:rPr lang="en-US" sz="2200" dirty="0"/>
              <a:t>Psychological egoism: a theory of human motivation that claims that we are always deep down motivated by what we perceive to be our self-interest—i.e., that humans are naturally and thoroughly self-interested, or “selfish.”  [True??]</a:t>
            </a: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3897699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dirty="0"/>
              <a:t>Issue:</a:t>
            </a:r>
            <a:br>
              <a:rPr lang="en-US" dirty="0"/>
            </a:br>
            <a:br>
              <a:rPr lang="en-US" dirty="0"/>
            </a:br>
            <a:r>
              <a:rPr lang="en-US" sz="3100" dirty="0"/>
              <a:t>Do we have environmental duties or responsibilities to future generations?</a:t>
            </a:r>
            <a:br>
              <a:rPr lang="en-US" sz="3100" dirty="0"/>
            </a:br>
            <a:endParaRPr lang="en-US" sz="31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3434377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400" dirty="0"/>
            </a:br>
            <a:r>
              <a:rPr lang="en-US" sz="2400" dirty="0"/>
              <a:t>Ethical egoism implies that we have </a:t>
            </a:r>
            <a:r>
              <a:rPr lang="en-US" sz="2400" u="sng" dirty="0"/>
              <a:t>NO</a:t>
            </a:r>
            <a:r>
              <a:rPr lang="en-US" sz="2400" dirty="0"/>
              <a:t> duties to future generations, or at least no duties that conflict with our personal self-interest.</a:t>
            </a:r>
            <a:br>
              <a:rPr lang="en-US" sz="2400" dirty="0"/>
            </a:br>
            <a:br>
              <a:rPr lang="en-US" sz="2400" dirty="0"/>
            </a:br>
            <a:r>
              <a:rPr lang="en-US" sz="2400" dirty="0"/>
              <a:t>After all, as Joseph Addison once quipped, what has posterity ever done for me?</a:t>
            </a: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746315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400" dirty="0"/>
            </a:br>
            <a:r>
              <a:rPr lang="en-US" sz="2400" dirty="0"/>
              <a:t>In chapter 1, we noted several reasons for rejecting ethical egoism. Notably:</a:t>
            </a:r>
            <a:br>
              <a:rPr lang="en-US" sz="2400" dirty="0"/>
            </a:br>
            <a:br>
              <a:rPr lang="en-US" sz="2400" dirty="0"/>
            </a:br>
            <a:r>
              <a:rPr lang="en-US" sz="2400" dirty="0"/>
              <a:t>1) It’s immoral. </a:t>
            </a:r>
            <a:br>
              <a:rPr lang="en-US" sz="2400" dirty="0"/>
            </a:br>
            <a:br>
              <a:rPr lang="en-US" sz="2400" dirty="0"/>
            </a:br>
            <a:r>
              <a:rPr lang="en-US" sz="2400" dirty="0"/>
              <a:t>in cases where self-interest conflicts with morality (or appears to), it always opts for self-interest, no matter who gets hurt.</a:t>
            </a: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33851718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400" dirty="0"/>
            </a:br>
            <a:r>
              <a:rPr lang="en-US" sz="2400" dirty="0"/>
              <a:t>problems with ethical egoism (cont’d):</a:t>
            </a:r>
            <a:br>
              <a:rPr lang="en-US" sz="2400" dirty="0"/>
            </a:br>
            <a:br>
              <a:rPr lang="en-US" sz="2400" dirty="0"/>
            </a:br>
            <a:r>
              <a:rPr lang="en-US" sz="2400" dirty="0"/>
              <a:t>2. It’s arbitrary.</a:t>
            </a:r>
            <a:br>
              <a:rPr lang="en-US" sz="2400" dirty="0"/>
            </a:br>
            <a:br>
              <a:rPr lang="en-US" sz="2400" dirty="0"/>
            </a:br>
            <a:r>
              <a:rPr lang="en-US" sz="2400" dirty="0"/>
              <a:t>Why Do </a:t>
            </a:r>
            <a:r>
              <a:rPr lang="en-US" sz="2400" u="sng" dirty="0"/>
              <a:t>my</a:t>
            </a:r>
            <a:r>
              <a:rPr lang="en-US" sz="2400" dirty="0"/>
              <a:t> interests count more than </a:t>
            </a:r>
            <a:r>
              <a:rPr lang="en-US" sz="2400" u="sng" dirty="0"/>
              <a:t>yours</a:t>
            </a:r>
            <a:r>
              <a:rPr lang="en-US" sz="2400" dirty="0"/>
              <a:t>? No principled reason can be given.</a:t>
            </a: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13677882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400" dirty="0"/>
            </a:br>
            <a:r>
              <a:rPr lang="en-US" sz="2400" dirty="0"/>
              <a:t>problems with ethical egoism (cont’d):</a:t>
            </a:r>
            <a:br>
              <a:rPr lang="en-US" sz="2400" dirty="0"/>
            </a:br>
            <a:br>
              <a:rPr lang="en-US" sz="2400" dirty="0"/>
            </a:br>
            <a:r>
              <a:rPr lang="en-US" sz="2400" dirty="0"/>
              <a:t>3. Ethical egoism provides no way principled way to resolve conflicts when one person’s self-interest collides with another’s.</a:t>
            </a:r>
            <a:br>
              <a:rPr lang="en-US" sz="2400" dirty="0"/>
            </a:br>
            <a:br>
              <a:rPr lang="en-US" sz="2400" dirty="0"/>
            </a:br>
            <a:r>
              <a:rPr lang="en-US" sz="2400" dirty="0"/>
              <a:t>Yet isn’t that precisely what we want an ethical theory to do?</a:t>
            </a: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10290157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400" dirty="0"/>
            </a:br>
            <a:r>
              <a:rPr lang="en-US" sz="2400" dirty="0"/>
              <a:t>problems with ethical egoism (cont’d):</a:t>
            </a:r>
            <a:br>
              <a:rPr lang="en-US" sz="2400" dirty="0"/>
            </a:br>
            <a:br>
              <a:rPr lang="en-US" sz="2400" dirty="0"/>
            </a:br>
            <a:r>
              <a:rPr lang="en-US" sz="2400" dirty="0"/>
              <a:t>One additional objection to ethical egoism not discussed in chapter 1:</a:t>
            </a:r>
            <a:br>
              <a:rPr lang="en-US" sz="2400" dirty="0"/>
            </a:br>
            <a:br>
              <a:rPr lang="en-US" sz="2400" dirty="0"/>
            </a:br>
            <a:r>
              <a:rPr lang="en-US" sz="2400" dirty="0"/>
              <a:t>4) Psychological egoism—a very common underpinning for ethical egoism—is a false and simplistic theory of human motivation.</a:t>
            </a: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15649452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400" dirty="0"/>
            </a:br>
            <a:r>
              <a:rPr lang="en-US" sz="2400" dirty="0"/>
              <a:t>problems with ethical egoism (cont’d):</a:t>
            </a:r>
            <a:br>
              <a:rPr lang="en-US" sz="2400" dirty="0"/>
            </a:br>
            <a:br>
              <a:rPr lang="en-US" sz="2400" dirty="0"/>
            </a:br>
            <a:r>
              <a:rPr lang="en-US" sz="2400" dirty="0"/>
              <a:t>Humans are not, in fact, thoroughly and incurably self-interested.</a:t>
            </a:r>
            <a:br>
              <a:rPr lang="en-US" sz="2400" dirty="0"/>
            </a:br>
            <a:br>
              <a:rPr lang="en-US" sz="2400" dirty="0"/>
            </a:br>
            <a:r>
              <a:rPr lang="en-US" sz="2400" dirty="0"/>
              <a:t>We can and do care about more than just ourselves. </a:t>
            </a:r>
            <a:br>
              <a:rPr lang="en-US" sz="2400" dirty="0"/>
            </a:br>
            <a:br>
              <a:rPr lang="en-US" sz="2400" dirty="0"/>
            </a:br>
            <a:r>
              <a:rPr lang="en-US" sz="2400" dirty="0"/>
              <a:t>we can and do sometimes act “altruistically.”</a:t>
            </a: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21446386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400" dirty="0"/>
            </a:br>
            <a:r>
              <a:rPr lang="en-US" sz="2400" dirty="0"/>
              <a:t>Another common—but unconvincing—reason for denying that we have any responsibilities to future generations:</a:t>
            </a:r>
            <a:br>
              <a:rPr lang="en-US" sz="2400" dirty="0"/>
            </a:br>
            <a:br>
              <a:rPr lang="en-US" sz="2400" dirty="0"/>
            </a:br>
            <a:r>
              <a:rPr lang="en-US" sz="2400" dirty="0"/>
              <a:t>(2) Apocalypticism: the view that the end of the world is imminent—that these are “the end times.”.</a:t>
            </a: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41998453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Common reasons (cont’d):</a:t>
            </a:r>
            <a:br>
              <a:rPr lang="en-US" sz="2700" dirty="0"/>
            </a:br>
            <a:br>
              <a:rPr lang="en-US" sz="2700" dirty="0"/>
            </a:br>
            <a:r>
              <a:rPr lang="en-US" sz="2700" dirty="0"/>
              <a:t>Versus apocalypticism:</a:t>
            </a:r>
            <a:br>
              <a:rPr lang="en-US" sz="2700" dirty="0"/>
            </a:br>
            <a:br>
              <a:rPr lang="en-US" sz="2700" dirty="0"/>
            </a:br>
            <a:r>
              <a:rPr lang="en-US" sz="2700" dirty="0"/>
              <a:t>1) countless past apocalyptic predictions were wrong. So how confident can we be in such predictions today?</a:t>
            </a: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16931566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Common reasons (cont’d):</a:t>
            </a:r>
            <a:br>
              <a:rPr lang="en-US" sz="2700" dirty="0"/>
            </a:br>
            <a:br>
              <a:rPr lang="en-US" sz="2700" dirty="0"/>
            </a:br>
            <a:r>
              <a:rPr lang="en-US" sz="2700" dirty="0"/>
              <a:t>Versus apocalypticism (cont’d):</a:t>
            </a:r>
            <a:br>
              <a:rPr lang="en-US" sz="2700" dirty="0"/>
            </a:br>
            <a:br>
              <a:rPr lang="en-US" sz="2700" dirty="0"/>
            </a:br>
            <a:r>
              <a:rPr lang="en-US" sz="2400" dirty="0"/>
              <a:t>2) most respected Biblical scholars reject apocalypticism. They claim the Bible teaches that we should be “good stewards” of the environment for future generations.</a:t>
            </a: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28841343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400" dirty="0"/>
            </a:br>
            <a:r>
              <a:rPr lang="en-US" sz="2400" dirty="0"/>
              <a:t>Versus apocalypticism (cont’d):</a:t>
            </a:r>
            <a:br>
              <a:rPr lang="en-US" sz="2400" dirty="0"/>
            </a:br>
            <a:br>
              <a:rPr lang="en-US" sz="2400" dirty="0"/>
            </a:br>
            <a:r>
              <a:rPr lang="en-US" sz="2400" dirty="0"/>
              <a:t>3) apocalypticism is an extremely </a:t>
            </a:r>
            <a:r>
              <a:rPr lang="en-US" sz="2400" u="sng" dirty="0"/>
              <a:t>risky</a:t>
            </a:r>
            <a:r>
              <a:rPr lang="en-US" sz="2400" dirty="0"/>
              <a:t> way of thinking, which, as such, requires very strong supporting evidence.</a:t>
            </a:r>
            <a:br>
              <a:rPr lang="en-US" sz="2400" dirty="0"/>
            </a:br>
            <a:br>
              <a:rPr lang="en-US" sz="2400" dirty="0"/>
            </a:br>
            <a:r>
              <a:rPr lang="en-US" sz="2400" dirty="0"/>
              <a:t>But there is no strong supporting evidence for apocalypticism.</a:t>
            </a: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4275363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400" dirty="0"/>
              <a:t>“common sense” seems to suggest that we do.</a:t>
            </a:r>
            <a:br>
              <a:rPr lang="en-US" sz="2400" dirty="0"/>
            </a:br>
            <a:br>
              <a:rPr lang="en-US" sz="2400" dirty="0"/>
            </a:br>
            <a:r>
              <a:rPr lang="en-US" sz="2400" dirty="0"/>
              <a:t>Moreover, many widely accepted environmental concepts (e.g., sustainability, resource conservation, and safe nuclear waste storage) seem to presuppose that we have such future-oriented responsibilities.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2806834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400" dirty="0"/>
            </a:br>
            <a:r>
              <a:rPr lang="en-US" sz="2400" dirty="0"/>
              <a:t>Three better—but still flawed—arguments against duties to future generations:</a:t>
            </a:r>
            <a:br>
              <a:rPr lang="en-US" sz="2400" dirty="0"/>
            </a:br>
            <a:br>
              <a:rPr lang="en-US" sz="2400" dirty="0"/>
            </a:br>
            <a:r>
              <a:rPr lang="en-US" sz="2400" dirty="0"/>
              <a:t>1. The nonexistence argument.</a:t>
            </a:r>
            <a:br>
              <a:rPr lang="en-US" sz="2400" dirty="0"/>
            </a:br>
            <a:br>
              <a:rPr lang="en-US" sz="2400" dirty="0"/>
            </a:br>
            <a:r>
              <a:rPr lang="en-US" sz="2400" dirty="0"/>
              <a:t>2. The ignorance argument.</a:t>
            </a:r>
            <a:br>
              <a:rPr lang="en-US" sz="2400" dirty="0"/>
            </a:br>
            <a:br>
              <a:rPr lang="en-US" sz="2400" dirty="0"/>
            </a:br>
            <a:r>
              <a:rPr lang="en-US" sz="2400" dirty="0"/>
              <a:t>3. The different-people argument.</a:t>
            </a: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33447648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400" dirty="0"/>
            </a:br>
            <a:r>
              <a:rPr lang="en-US" sz="3100" dirty="0"/>
              <a:t>The nonexistence argument: You can’t have duties to </a:t>
            </a:r>
            <a:r>
              <a:rPr lang="en-US" sz="3100" u="sng" dirty="0"/>
              <a:t>people who don’t exist</a:t>
            </a:r>
            <a:r>
              <a:rPr lang="en-US" sz="3100" dirty="0"/>
              <a:t>.</a:t>
            </a: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26742991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400" dirty="0"/>
            </a:br>
            <a:r>
              <a:rPr lang="en-US" sz="3100" dirty="0"/>
              <a:t>More formally:</a:t>
            </a:r>
            <a:br>
              <a:rPr lang="en-US" sz="3100" dirty="0"/>
            </a:br>
            <a:br>
              <a:rPr lang="en-US" sz="3100" dirty="0"/>
            </a:br>
            <a:r>
              <a:rPr lang="en-US" sz="3100" dirty="0"/>
              <a:t>1. Non-existent things, by definition, don’t exist.</a:t>
            </a:r>
            <a:br>
              <a:rPr lang="en-US" sz="3100" dirty="0"/>
            </a:br>
            <a:br>
              <a:rPr lang="en-US" sz="3100" dirty="0"/>
            </a:br>
            <a:r>
              <a:rPr lang="en-US" sz="3100" dirty="0"/>
              <a:t>2. Something has properties (i.e., characteristics) only if it exists.</a:t>
            </a: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7920936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3100" dirty="0"/>
            </a:br>
            <a:br>
              <a:rPr lang="en-US" sz="3100" dirty="0"/>
            </a:br>
            <a:r>
              <a:rPr lang="en-US" sz="3100" dirty="0"/>
              <a:t>3. Moral rights are properties.</a:t>
            </a:r>
            <a:br>
              <a:rPr lang="en-US" sz="3100" dirty="0"/>
            </a:br>
            <a:br>
              <a:rPr lang="en-US" sz="3100" dirty="0"/>
            </a:br>
            <a:r>
              <a:rPr lang="en-US" sz="3100" dirty="0"/>
              <a:t>4. Future generations, by definition, do not yet exist.</a:t>
            </a: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36010804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700" dirty="0"/>
            </a:br>
            <a:br>
              <a:rPr lang="en-US" sz="2700" dirty="0"/>
            </a:br>
            <a:r>
              <a:rPr lang="en-US" sz="3100" dirty="0"/>
              <a:t>5. So, future generations have no rights. [from 1-3]</a:t>
            </a:r>
            <a:br>
              <a:rPr lang="en-US" sz="3100" dirty="0"/>
            </a:br>
            <a:br>
              <a:rPr lang="en-US" sz="3100" dirty="0"/>
            </a:br>
            <a:r>
              <a:rPr lang="en-US" sz="3100" dirty="0"/>
              <a:t>6. if future generations have no rights, then we have no duties to them.</a:t>
            </a: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6055519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700" dirty="0"/>
            </a:br>
            <a:br>
              <a:rPr lang="en-US" sz="2700" dirty="0"/>
            </a:br>
            <a:r>
              <a:rPr lang="en-US" sz="3100" dirty="0"/>
              <a:t>7. so, we have no duties to future generations. [from 5-6]</a:t>
            </a:r>
            <a:br>
              <a:rPr lang="en-US" sz="2400" dirty="0"/>
            </a:br>
            <a:br>
              <a:rPr lang="en-US" sz="2400" dirty="0"/>
            </a:br>
            <a:br>
              <a:rPr lang="en-US" sz="2400" dirty="0"/>
            </a:br>
            <a:r>
              <a:rPr lang="en-US" sz="3100" dirty="0"/>
              <a:t>Good argument??</a:t>
            </a: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3810945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700" dirty="0"/>
            </a:br>
            <a:r>
              <a:rPr lang="en-US" sz="2700" dirty="0" err="1"/>
              <a:t>Bassham’s</a:t>
            </a:r>
            <a:r>
              <a:rPr lang="en-US" sz="2700" dirty="0"/>
              <a:t> response to the nonexistence argument:</a:t>
            </a:r>
            <a:br>
              <a:rPr lang="en-US" sz="2700" dirty="0"/>
            </a:br>
            <a:br>
              <a:rPr lang="en-US" sz="2700" dirty="0"/>
            </a:br>
            <a:r>
              <a:rPr lang="en-US" sz="2700" dirty="0"/>
              <a:t>1. duties do not necessarily imply corresponding rights.</a:t>
            </a: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13804649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700" dirty="0"/>
            </a:br>
            <a:r>
              <a:rPr lang="en-US" sz="2700" dirty="0" err="1"/>
              <a:t>Bassham’s</a:t>
            </a:r>
            <a:r>
              <a:rPr lang="en-US" sz="2700" dirty="0"/>
              <a:t> response (cont’d):</a:t>
            </a:r>
            <a:br>
              <a:rPr lang="en-US" sz="2700" dirty="0"/>
            </a:br>
            <a:br>
              <a:rPr lang="en-US" sz="2700" dirty="0"/>
            </a:br>
            <a:r>
              <a:rPr lang="en-US" sz="2700" dirty="0"/>
              <a:t>Example: Organization X may have a duty to donate 5% of its annual profits to charities. Yet no specific charity may have a right to the donation.</a:t>
            </a: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24081198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700" dirty="0"/>
            </a:br>
            <a:r>
              <a:rPr lang="en-US" sz="3100" dirty="0" err="1"/>
              <a:t>Bassham’s</a:t>
            </a:r>
            <a:r>
              <a:rPr lang="en-US" sz="3100" dirty="0"/>
              <a:t> response (cont’d):</a:t>
            </a:r>
            <a:br>
              <a:rPr lang="en-US" sz="3100" dirty="0"/>
            </a:br>
            <a:br>
              <a:rPr lang="en-US" sz="3100" dirty="0"/>
            </a:br>
            <a:r>
              <a:rPr lang="en-US" sz="3100" dirty="0"/>
              <a:t>So, even if future generations have no rights, I might still have certain duties with respect to them.</a:t>
            </a: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16611705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Common reasons (cont’d):</a:t>
            </a:r>
            <a:br>
              <a:rPr lang="en-US" sz="2700" dirty="0"/>
            </a:br>
            <a:br>
              <a:rPr lang="en-US" sz="2700" dirty="0"/>
            </a:br>
            <a:r>
              <a:rPr lang="en-US" sz="2700" dirty="0" err="1"/>
              <a:t>Bassham’s</a:t>
            </a:r>
            <a:r>
              <a:rPr lang="en-US" sz="2700" dirty="0"/>
              <a:t> response (cont’d):</a:t>
            </a:r>
            <a:br>
              <a:rPr lang="en-US" sz="2700" dirty="0"/>
            </a:br>
            <a:br>
              <a:rPr lang="en-US" sz="2700" dirty="0"/>
            </a:br>
            <a:r>
              <a:rPr lang="en-US" sz="2700" dirty="0"/>
              <a:t>How?</a:t>
            </a:r>
            <a:br>
              <a:rPr lang="en-US" sz="2700" dirty="0"/>
            </a:br>
            <a:br>
              <a:rPr lang="en-US" sz="2700" dirty="0"/>
            </a:br>
            <a:r>
              <a:rPr lang="en-US" sz="2700" dirty="0"/>
              <a:t>Maybe in virtue of my general duty not to cause unnecessary suffering without adequate reason.</a:t>
            </a: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3349074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400" dirty="0"/>
              <a:t>Yet thorny puzzles arise when we reflect on such questions as:</a:t>
            </a:r>
            <a:br>
              <a:rPr lang="en-US" sz="2400" dirty="0"/>
            </a:br>
            <a:br>
              <a:rPr lang="en-US" sz="2400" dirty="0"/>
            </a:br>
            <a:r>
              <a:rPr lang="en-US" sz="2400" dirty="0"/>
              <a:t>1) Can we have </a:t>
            </a:r>
            <a:r>
              <a:rPr lang="en-US" sz="2400" u="sng" dirty="0"/>
              <a:t>duties</a:t>
            </a:r>
            <a:r>
              <a:rPr lang="en-US" sz="2400" dirty="0"/>
              <a:t> to persons who don’t yet exist?</a:t>
            </a:r>
            <a:br>
              <a:rPr lang="en-US" sz="2400" dirty="0"/>
            </a:br>
            <a:br>
              <a:rPr lang="en-US" sz="2400" dirty="0"/>
            </a:br>
            <a:r>
              <a:rPr lang="en-US" sz="2400" dirty="0"/>
              <a:t>2) Can persons who don’t yet exist have moral </a:t>
            </a:r>
            <a:r>
              <a:rPr lang="en-US" sz="2400" u="sng" dirty="0"/>
              <a:t>rights</a:t>
            </a:r>
            <a:r>
              <a:rPr lang="en-US" sz="2400" dirty="0"/>
              <a:t> (e.g., a right to a clean environment)?</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8434533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Common reasons (cont’d):</a:t>
            </a:r>
            <a:br>
              <a:rPr lang="en-US" sz="2700" dirty="0"/>
            </a:br>
            <a:br>
              <a:rPr lang="en-US" sz="2700" dirty="0"/>
            </a:br>
            <a:r>
              <a:rPr lang="en-US" sz="2700" dirty="0" err="1"/>
              <a:t>Bassham’s</a:t>
            </a:r>
            <a:r>
              <a:rPr lang="en-US" sz="2700" dirty="0"/>
              <a:t> response (cont’d):</a:t>
            </a:r>
            <a:br>
              <a:rPr lang="en-US" sz="2700" dirty="0"/>
            </a:br>
            <a:br>
              <a:rPr lang="en-US" sz="2700" dirty="0"/>
            </a:br>
            <a:r>
              <a:rPr lang="en-US" sz="2600" dirty="0"/>
              <a:t>Example: Suppose I construct a bridge I know will collapse in no more than 30 years. As a result, five small children are killed when the bridge does collapse in a couple of decades.</a:t>
            </a: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26294914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700" dirty="0"/>
              <a:t>Common reasons (cont’d):</a:t>
            </a:r>
            <a:br>
              <a:rPr lang="en-US" sz="2700" dirty="0"/>
            </a:br>
            <a:br>
              <a:rPr lang="en-US" sz="2700" dirty="0"/>
            </a:br>
            <a:r>
              <a:rPr lang="en-US" sz="2700" dirty="0" err="1"/>
              <a:t>Bassham’s</a:t>
            </a:r>
            <a:r>
              <a:rPr lang="en-US" sz="2700" dirty="0"/>
              <a:t> response (cont’d):</a:t>
            </a:r>
            <a:br>
              <a:rPr lang="en-US" sz="2700" dirty="0"/>
            </a:br>
            <a:br>
              <a:rPr lang="en-US" sz="2700" dirty="0"/>
            </a:br>
            <a:r>
              <a:rPr lang="en-US" sz="2700" dirty="0"/>
              <a:t>What follows?</a:t>
            </a:r>
            <a:br>
              <a:rPr lang="en-US" sz="2700" dirty="0"/>
            </a:br>
            <a:br>
              <a:rPr lang="en-US" sz="2700" dirty="0"/>
            </a:br>
            <a:r>
              <a:rPr lang="en-US" sz="2700" dirty="0"/>
              <a:t>I’m to blame. </a:t>
            </a:r>
            <a:br>
              <a:rPr lang="en-US" sz="2700" dirty="0"/>
            </a:br>
            <a:br>
              <a:rPr lang="en-US" sz="2700" dirty="0"/>
            </a:br>
            <a:r>
              <a:rPr lang="en-US" sz="2700" dirty="0"/>
              <a:t>As an engineer, I had a duty of due care that I failed to comply with.</a:t>
            </a: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18410718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700" dirty="0"/>
            </a:br>
            <a:r>
              <a:rPr lang="en-US" sz="2700" dirty="0" err="1"/>
              <a:t>Bassham’s</a:t>
            </a:r>
            <a:r>
              <a:rPr lang="en-US" sz="2700" dirty="0"/>
              <a:t> response (cont’d):</a:t>
            </a:r>
            <a:br>
              <a:rPr lang="en-US" sz="2700" dirty="0"/>
            </a:br>
            <a:br>
              <a:rPr lang="en-US" sz="2700" dirty="0"/>
            </a:br>
            <a:r>
              <a:rPr lang="en-US" sz="2400" dirty="0"/>
              <a:t>Note that it’s </a:t>
            </a:r>
            <a:r>
              <a:rPr lang="en-US" sz="2400" u="sng" dirty="0"/>
              <a:t>irrelevant</a:t>
            </a:r>
            <a:r>
              <a:rPr lang="en-US" sz="2400" dirty="0"/>
              <a:t> that these five children haven’t yet been born and belong to a future generation.</a:t>
            </a:r>
            <a:br>
              <a:rPr lang="en-US" sz="2400" dirty="0"/>
            </a:br>
            <a:br>
              <a:rPr lang="en-US" sz="2400" dirty="0"/>
            </a:br>
            <a:r>
              <a:rPr lang="en-US" sz="2400" dirty="0"/>
              <a:t>Upshot: I have duties to future generations, which by hypothesis include these yet-to-be-born children.</a:t>
            </a:r>
            <a:br>
              <a:rPr lang="en-US" sz="2200" dirty="0"/>
            </a:b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26654534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700" dirty="0"/>
            </a:br>
            <a:r>
              <a:rPr lang="en-US" sz="2700" dirty="0" err="1"/>
              <a:t>Bassham’s</a:t>
            </a:r>
            <a:r>
              <a:rPr lang="en-US" sz="2700" dirty="0"/>
              <a:t> response (cont’d):</a:t>
            </a:r>
            <a:br>
              <a:rPr lang="en-US" sz="2700" dirty="0"/>
            </a:br>
            <a:br>
              <a:rPr lang="en-US" sz="2700" dirty="0"/>
            </a:br>
            <a:r>
              <a:rPr lang="en-US" sz="2700" dirty="0"/>
              <a:t>In the bridge example, we have No current rightsholders, but still an operative duty.</a:t>
            </a:r>
            <a:br>
              <a:rPr lang="en-US" sz="2700" dirty="0"/>
            </a:br>
            <a:br>
              <a:rPr lang="en-US" sz="2700" dirty="0"/>
            </a:br>
            <a:r>
              <a:rPr lang="en-US" sz="2700" dirty="0"/>
              <a:t>Perhaps environmental duties to future generations work in a similar way.</a:t>
            </a:r>
            <a:br>
              <a:rPr lang="en-US" sz="2200" dirty="0"/>
            </a:b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15255951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700" dirty="0"/>
            </a:br>
            <a:r>
              <a:rPr lang="en-US" sz="2700" dirty="0"/>
              <a:t>2. The Ignorance argument: </a:t>
            </a:r>
            <a:br>
              <a:rPr lang="en-US" sz="2700" dirty="0"/>
            </a:br>
            <a:br>
              <a:rPr lang="en-US" sz="2700" dirty="0"/>
            </a:br>
            <a:r>
              <a:rPr lang="en-US" sz="2700" dirty="0"/>
              <a:t>1) We have no clue what people, say, 200 years from now might want or need in terms of environmental goods and resources.</a:t>
            </a: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41105104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700" dirty="0"/>
            </a:br>
            <a:r>
              <a:rPr lang="en-US" sz="2700" dirty="0"/>
              <a:t>The Ignorance argument (cont’d):</a:t>
            </a:r>
            <a:br>
              <a:rPr lang="en-US" sz="2700" dirty="0"/>
            </a:br>
            <a:br>
              <a:rPr lang="en-US" sz="2700" dirty="0"/>
            </a:br>
            <a:r>
              <a:rPr lang="en-US" sz="2200" dirty="0"/>
              <a:t>Examples:</a:t>
            </a:r>
            <a:br>
              <a:rPr lang="en-US" sz="2200" dirty="0"/>
            </a:br>
            <a:br>
              <a:rPr lang="en-US" sz="2200" dirty="0"/>
            </a:br>
            <a:r>
              <a:rPr lang="en-US" sz="2200" dirty="0"/>
              <a:t>* They might have food replicators, and so have no need for farms or ocean fish.</a:t>
            </a:r>
            <a:br>
              <a:rPr lang="en-US" sz="2200" dirty="0"/>
            </a:br>
            <a:br>
              <a:rPr lang="en-US" sz="2200" dirty="0"/>
            </a:br>
            <a:r>
              <a:rPr lang="en-US" sz="2200" dirty="0"/>
              <a:t>* They might have cheap fusion-powered energy, and so have no need for fossil fuels, windmills, etc.</a:t>
            </a: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15174494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700" dirty="0"/>
            </a:br>
            <a:r>
              <a:rPr lang="en-US" sz="2700" dirty="0"/>
              <a:t>The Ignorance argument (cont’d): </a:t>
            </a:r>
            <a:br>
              <a:rPr lang="en-US" sz="2700" dirty="0"/>
            </a:br>
            <a:br>
              <a:rPr lang="en-US" sz="2700" dirty="0"/>
            </a:br>
            <a:r>
              <a:rPr lang="en-US" sz="2700" dirty="0"/>
              <a:t>2) If we are totally clueless what future generations might want or need, we can’t have any duties or responsibilities to them.</a:t>
            </a:r>
            <a:br>
              <a:rPr lang="en-US" sz="2200" dirty="0"/>
            </a:b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35570330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700" dirty="0"/>
            </a:br>
            <a:r>
              <a:rPr lang="en-US" sz="2700" dirty="0"/>
              <a:t>The Ignorance argument (cont’d): </a:t>
            </a:r>
            <a:br>
              <a:rPr lang="en-US" sz="2700" dirty="0"/>
            </a:br>
            <a:br>
              <a:rPr lang="en-US" sz="2700" dirty="0"/>
            </a:br>
            <a:r>
              <a:rPr lang="en-US" sz="2200" dirty="0"/>
              <a:t>reason: There’s nothing concrete or definite enough to </a:t>
            </a:r>
            <a:r>
              <a:rPr lang="en-US" sz="2200" u="sng" dirty="0"/>
              <a:t>ground</a:t>
            </a:r>
            <a:r>
              <a:rPr lang="en-US" sz="2200" dirty="0"/>
              <a:t> such alleged duties.</a:t>
            </a:r>
            <a:br>
              <a:rPr lang="en-US" sz="2200" dirty="0"/>
            </a:br>
            <a:br>
              <a:rPr lang="en-US" sz="2200" dirty="0"/>
            </a:br>
            <a:r>
              <a:rPr lang="en-US" sz="2200" dirty="0"/>
              <a:t>If we </a:t>
            </a:r>
            <a:r>
              <a:rPr lang="en-US" sz="2200" u="sng" dirty="0"/>
              <a:t>ought</a:t>
            </a:r>
            <a:r>
              <a:rPr lang="en-US" sz="2200" dirty="0"/>
              <a:t> to do X, don’t we need some way of knowing what x is?? How can I have a duty that I have no way of discovering?</a:t>
            </a:r>
            <a:br>
              <a:rPr lang="en-US" sz="2700" dirty="0"/>
            </a:br>
            <a:br>
              <a:rPr lang="en-US" sz="2700" dirty="0"/>
            </a:br>
            <a:br>
              <a:rPr lang="en-US" sz="2200" dirty="0"/>
            </a:b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264444729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700" dirty="0"/>
            </a:br>
            <a:r>
              <a:rPr lang="en-US" sz="2700" dirty="0"/>
              <a:t>The Ignorance argument (cont’d): </a:t>
            </a:r>
            <a:br>
              <a:rPr lang="en-US" sz="2700" dirty="0"/>
            </a:br>
            <a:br>
              <a:rPr lang="en-US" sz="2700" dirty="0"/>
            </a:br>
            <a:r>
              <a:rPr lang="en-US" sz="3100" dirty="0"/>
              <a:t>3). Therefore, we have no duties or responsibilities to future generations.</a:t>
            </a:r>
            <a:br>
              <a:rPr lang="en-US" sz="3100" dirty="0"/>
            </a:br>
            <a:br>
              <a:rPr lang="en-US" sz="3100" dirty="0"/>
            </a:br>
            <a:r>
              <a:rPr lang="en-US" sz="3100" dirty="0"/>
              <a:t>Good argument??</a:t>
            </a:r>
            <a:br>
              <a:rPr lang="en-US" sz="2700" dirty="0"/>
            </a:br>
            <a:br>
              <a:rPr lang="en-US" sz="2700" dirty="0"/>
            </a:br>
            <a:br>
              <a:rPr lang="en-US" sz="2200" dirty="0"/>
            </a:b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29878397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700" dirty="0"/>
            </a:br>
            <a:r>
              <a:rPr lang="en-US" sz="2700" dirty="0" err="1"/>
              <a:t>Bassham’s</a:t>
            </a:r>
            <a:r>
              <a:rPr lang="en-US" sz="2700" dirty="0"/>
              <a:t> response to the ignorance argument:</a:t>
            </a:r>
            <a:br>
              <a:rPr lang="en-US" sz="2700" dirty="0"/>
            </a:br>
            <a:br>
              <a:rPr lang="en-US" sz="2700" dirty="0"/>
            </a:br>
            <a:r>
              <a:rPr lang="en-US" sz="2700" dirty="0"/>
              <a:t>1. The Argument applies, at best, to </a:t>
            </a:r>
            <a:r>
              <a:rPr lang="en-US" sz="2700" u="sng" dirty="0"/>
              <a:t>remote</a:t>
            </a:r>
            <a:r>
              <a:rPr lang="en-US" sz="2700" dirty="0"/>
              <a:t> future generations, i.e., those that may or will exist in the relatively distant future.</a:t>
            </a:r>
            <a:br>
              <a:rPr lang="en-US" sz="2700" dirty="0"/>
            </a:br>
            <a:br>
              <a:rPr lang="en-US" sz="2700" dirty="0"/>
            </a:br>
            <a:br>
              <a:rPr lang="en-US" sz="2700" dirty="0"/>
            </a:br>
            <a:br>
              <a:rPr lang="en-US" sz="2200" dirty="0"/>
            </a:b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1958577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400" dirty="0"/>
              <a:t>Thorny puzzles (cont’d):</a:t>
            </a:r>
            <a:br>
              <a:rPr lang="en-US" sz="2400" dirty="0"/>
            </a:br>
            <a:br>
              <a:rPr lang="en-US" sz="2400" dirty="0"/>
            </a:br>
            <a:r>
              <a:rPr lang="en-US" sz="2400" dirty="0"/>
              <a:t>3. Assuming we can make sense of such talk of environmental “duties” and/or “rights,” how can we possibly </a:t>
            </a:r>
            <a:r>
              <a:rPr lang="en-US" sz="2400" u="sng" dirty="0"/>
              <a:t>know</a:t>
            </a:r>
            <a:r>
              <a:rPr lang="en-US" sz="2400" dirty="0"/>
              <a:t> what we owe to future generations, especially distant generations?</a:t>
            </a:r>
            <a:br>
              <a:rPr lang="en-US" sz="2400" dirty="0"/>
            </a:br>
            <a:endParaRPr lang="en-US" sz="24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127480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700" dirty="0"/>
            </a:br>
            <a:r>
              <a:rPr lang="en-US" sz="2700" dirty="0" err="1"/>
              <a:t>Bassham’s</a:t>
            </a:r>
            <a:r>
              <a:rPr lang="en-US" sz="2700" dirty="0"/>
              <a:t> response to the ignorance argument (cont’d):</a:t>
            </a:r>
            <a:br>
              <a:rPr lang="en-US" sz="2700" dirty="0"/>
            </a:br>
            <a:br>
              <a:rPr lang="en-US" sz="2700" dirty="0"/>
            </a:br>
            <a:r>
              <a:rPr lang="en-US" sz="2200" dirty="0"/>
              <a:t>With respect to </a:t>
            </a:r>
            <a:r>
              <a:rPr lang="en-US" sz="2200" u="sng" dirty="0"/>
              <a:t>near-term </a:t>
            </a:r>
            <a:r>
              <a:rPr lang="en-US" sz="2200" dirty="0"/>
              <a:t>future generations</a:t>
            </a:r>
            <a:r>
              <a:rPr lang="en-US" sz="2200" u="sng" dirty="0"/>
              <a:t>:</a:t>
            </a:r>
            <a:r>
              <a:rPr lang="en-US" sz="2200" dirty="0"/>
              <a:t> </a:t>
            </a:r>
            <a:br>
              <a:rPr lang="en-US" sz="2200" dirty="0"/>
            </a:br>
            <a:br>
              <a:rPr lang="en-US" sz="2200" dirty="0"/>
            </a:br>
            <a:r>
              <a:rPr lang="en-US" sz="2200" dirty="0"/>
              <a:t>--it’s quite likely such generations will exist, and </a:t>
            </a:r>
            <a:br>
              <a:rPr lang="en-US" sz="2200" dirty="0"/>
            </a:br>
            <a:br>
              <a:rPr lang="en-US" sz="2200" dirty="0"/>
            </a:br>
            <a:r>
              <a:rPr lang="en-US" sz="2200" dirty="0"/>
              <a:t>--we have a good general idea what environmental goods they will want and need (e.g., clean air and water).</a:t>
            </a:r>
            <a:br>
              <a:rPr lang="en-US" sz="2700" dirty="0"/>
            </a:br>
            <a:br>
              <a:rPr lang="en-US" sz="2700" dirty="0"/>
            </a:br>
            <a:br>
              <a:rPr lang="en-US" sz="2700" dirty="0"/>
            </a:br>
            <a:br>
              <a:rPr lang="en-US" sz="2200" dirty="0"/>
            </a:b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133470586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700" dirty="0"/>
            </a:br>
            <a:r>
              <a:rPr lang="en-US" sz="2700" dirty="0" err="1"/>
              <a:t>Bassham’s</a:t>
            </a:r>
            <a:r>
              <a:rPr lang="en-US" sz="2700" dirty="0"/>
              <a:t> response to the ignorance argument (cont’d):</a:t>
            </a:r>
            <a:br>
              <a:rPr lang="en-US" sz="2700" dirty="0"/>
            </a:br>
            <a:br>
              <a:rPr lang="en-US" sz="2700" dirty="0"/>
            </a:br>
            <a:r>
              <a:rPr lang="en-US" sz="3100" dirty="0"/>
              <a:t>2. Even with respect to </a:t>
            </a:r>
            <a:r>
              <a:rPr lang="en-US" sz="3100" u="sng" dirty="0"/>
              <a:t>remote</a:t>
            </a:r>
            <a:r>
              <a:rPr lang="en-US" sz="3100" dirty="0"/>
              <a:t> future generations, the conclusion doesn’t follow from the premises.</a:t>
            </a:r>
            <a:br>
              <a:rPr lang="en-US" sz="2200" dirty="0"/>
            </a:br>
            <a:br>
              <a:rPr lang="en-US" sz="2200" dirty="0"/>
            </a:br>
            <a:br>
              <a:rPr lang="en-US" sz="2200" dirty="0"/>
            </a:br>
            <a:br>
              <a:rPr lang="en-US" sz="2700" dirty="0"/>
            </a:br>
            <a:br>
              <a:rPr lang="en-US" sz="2700" dirty="0"/>
            </a:br>
            <a:br>
              <a:rPr lang="en-US" sz="2700" dirty="0"/>
            </a:br>
            <a:br>
              <a:rPr lang="en-US" sz="2200" dirty="0"/>
            </a:b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83332975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700" dirty="0"/>
            </a:br>
            <a:r>
              <a:rPr lang="en-US" sz="2300" dirty="0" err="1"/>
              <a:t>Bassham’s</a:t>
            </a:r>
            <a:r>
              <a:rPr lang="en-US" sz="2300" dirty="0"/>
              <a:t> response (cont’d):</a:t>
            </a:r>
            <a:br>
              <a:rPr lang="en-US" sz="2300" dirty="0"/>
            </a:br>
            <a:br>
              <a:rPr lang="en-US" sz="2300" dirty="0"/>
            </a:br>
            <a:r>
              <a:rPr lang="en-US" sz="2300" dirty="0"/>
              <a:t>We can’t </a:t>
            </a:r>
            <a:r>
              <a:rPr lang="en-US" sz="2300" u="sng" dirty="0"/>
              <a:t>know</a:t>
            </a:r>
            <a:r>
              <a:rPr lang="en-US" sz="2300" dirty="0"/>
              <a:t> whether there will still be humans on earth many years from now. But there’s a </a:t>
            </a:r>
            <a:r>
              <a:rPr lang="en-US" sz="2300" u="sng" dirty="0"/>
              <a:t>good chance</a:t>
            </a:r>
            <a:r>
              <a:rPr lang="en-US" sz="2300" dirty="0"/>
              <a:t> of it. That’s enough  to justify sensible precautions against doing things (e.g., carelessly storing nuclear wastes or allowing biodiversity to plummet) that could very well harm them.</a:t>
            </a:r>
            <a:br>
              <a:rPr lang="en-US" sz="2200" dirty="0"/>
            </a:br>
            <a:br>
              <a:rPr lang="en-US" sz="2200" dirty="0"/>
            </a:br>
            <a:br>
              <a:rPr lang="en-US" sz="2200" dirty="0"/>
            </a:br>
            <a:br>
              <a:rPr lang="en-US" sz="2700" dirty="0"/>
            </a:br>
            <a:br>
              <a:rPr lang="en-US" sz="2700" dirty="0"/>
            </a:br>
            <a:br>
              <a:rPr lang="en-US" sz="2700" dirty="0"/>
            </a:br>
            <a:br>
              <a:rPr lang="en-US" sz="2200" dirty="0"/>
            </a:b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232634078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700" dirty="0"/>
            </a:br>
            <a:br>
              <a:rPr lang="en-US" sz="2700" dirty="0"/>
            </a:br>
            <a:r>
              <a:rPr lang="en-US" sz="3100" dirty="0"/>
              <a:t>A final argument against duties to future generations: The different-people argument.</a:t>
            </a:r>
            <a:br>
              <a:rPr lang="en-US" sz="2200" dirty="0"/>
            </a:br>
            <a:br>
              <a:rPr lang="en-US" sz="2200" dirty="0"/>
            </a:br>
            <a:br>
              <a:rPr lang="en-US" sz="2200" dirty="0"/>
            </a:br>
            <a:br>
              <a:rPr lang="en-US" sz="2700" dirty="0"/>
            </a:br>
            <a:br>
              <a:rPr lang="en-US" sz="2700" dirty="0"/>
            </a:br>
            <a:br>
              <a:rPr lang="en-US" sz="2700" dirty="0"/>
            </a:br>
            <a:br>
              <a:rPr lang="en-US" sz="2200" dirty="0"/>
            </a:b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202860245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400" dirty="0"/>
            </a:br>
            <a:br>
              <a:rPr lang="en-US" sz="2700" dirty="0"/>
            </a:br>
            <a:br>
              <a:rPr lang="en-US" sz="2700" dirty="0"/>
            </a:br>
            <a:r>
              <a:rPr lang="en-US" sz="2200" dirty="0"/>
              <a:t>3. The Different-people argument: Nothing we do to the environment today can harm people in the distant future, because those people </a:t>
            </a:r>
            <a:r>
              <a:rPr lang="en-US" sz="2200" u="sng" dirty="0"/>
              <a:t>wouldn’t even exist</a:t>
            </a:r>
            <a:r>
              <a:rPr lang="en-US" sz="2200" dirty="0"/>
              <a:t> if we had taken different environmental actions.</a:t>
            </a:r>
            <a:br>
              <a:rPr lang="en-US" sz="2200" dirty="0"/>
            </a:br>
            <a:br>
              <a:rPr lang="en-US" sz="2200" dirty="0"/>
            </a:br>
            <a:br>
              <a:rPr lang="en-US" sz="2200" dirty="0"/>
            </a:br>
            <a:br>
              <a:rPr lang="en-US" sz="2700" dirty="0"/>
            </a:br>
            <a:br>
              <a:rPr lang="en-US" sz="2700" dirty="0"/>
            </a:br>
            <a:br>
              <a:rPr lang="en-US" sz="2700" dirty="0"/>
            </a:br>
            <a:br>
              <a:rPr lang="en-US" sz="2200" dirty="0"/>
            </a:b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344822662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700" dirty="0"/>
            </a:br>
            <a:br>
              <a:rPr lang="en-US" sz="2700" dirty="0"/>
            </a:br>
            <a:r>
              <a:rPr lang="en-US" sz="2700" dirty="0"/>
              <a:t>Basis of the argument: Big historical events can have massive ripple effects on future events, </a:t>
            </a:r>
            <a:r>
              <a:rPr lang="en-US" sz="2700" u="sng" dirty="0"/>
              <a:t>including</a:t>
            </a:r>
            <a:r>
              <a:rPr lang="en-US" sz="2700" dirty="0"/>
              <a:t> on future marriages and births.</a:t>
            </a:r>
            <a:br>
              <a:rPr lang="en-US" sz="2200" dirty="0"/>
            </a:br>
            <a:br>
              <a:rPr lang="en-US" sz="2200" dirty="0"/>
            </a:br>
            <a:br>
              <a:rPr lang="en-US" sz="2200" dirty="0"/>
            </a:br>
            <a:br>
              <a:rPr lang="en-US" sz="2200" dirty="0"/>
            </a:br>
            <a:br>
              <a:rPr lang="en-US" sz="2200" dirty="0"/>
            </a:br>
            <a:br>
              <a:rPr lang="en-US" sz="2200" dirty="0"/>
            </a:br>
            <a:br>
              <a:rPr lang="en-US" sz="2200" dirty="0"/>
            </a:br>
            <a:br>
              <a:rPr lang="en-US" sz="2200" dirty="0"/>
            </a:br>
            <a:br>
              <a:rPr lang="en-US" sz="2700" dirty="0"/>
            </a:br>
            <a:br>
              <a:rPr lang="en-US" sz="2700" dirty="0"/>
            </a:br>
            <a:br>
              <a:rPr lang="en-US" sz="2700" dirty="0"/>
            </a:br>
            <a:br>
              <a:rPr lang="en-US" sz="2200" dirty="0"/>
            </a:b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42546096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700" dirty="0"/>
            </a:br>
            <a:br>
              <a:rPr lang="en-US" sz="2700" dirty="0"/>
            </a:br>
            <a:r>
              <a:rPr lang="en-US" sz="2700" dirty="0"/>
              <a:t>Basis of the argument (cont’d):</a:t>
            </a:r>
            <a:br>
              <a:rPr lang="en-US" sz="2700" dirty="0"/>
            </a:br>
            <a:br>
              <a:rPr lang="en-US" sz="2700" dirty="0"/>
            </a:br>
            <a:r>
              <a:rPr lang="en-US" sz="2700" dirty="0"/>
              <a:t>Example: The ripple effects of WW II:</a:t>
            </a:r>
            <a:br>
              <a:rPr lang="en-US" sz="2700" dirty="0"/>
            </a:br>
            <a:br>
              <a:rPr lang="en-US" sz="2700" dirty="0"/>
            </a:br>
            <a:r>
              <a:rPr lang="en-US" sz="2200" dirty="0"/>
              <a:t>Very likely, your parents or grandparents never would have met if there had been no WW II, and thus </a:t>
            </a:r>
            <a:r>
              <a:rPr lang="en-US" sz="2200" u="sng" dirty="0"/>
              <a:t>you</a:t>
            </a:r>
            <a:r>
              <a:rPr lang="en-US" sz="2200" dirty="0"/>
              <a:t>—the person with your specific genetic make up—would not be alive today.</a:t>
            </a:r>
            <a:br>
              <a:rPr lang="en-US" sz="2200" dirty="0"/>
            </a:br>
            <a:br>
              <a:rPr lang="en-US" sz="2200" dirty="0"/>
            </a:br>
            <a:br>
              <a:rPr lang="en-US" sz="2200" dirty="0"/>
            </a:br>
            <a:br>
              <a:rPr lang="en-US" sz="2200" dirty="0"/>
            </a:br>
            <a:br>
              <a:rPr lang="en-US" sz="2200" dirty="0"/>
            </a:br>
            <a:br>
              <a:rPr lang="en-US" sz="2200" dirty="0"/>
            </a:br>
            <a:br>
              <a:rPr lang="en-US" sz="2200" dirty="0"/>
            </a:br>
            <a:br>
              <a:rPr lang="en-US" sz="2200" dirty="0"/>
            </a:br>
            <a:br>
              <a:rPr lang="en-US" sz="2700" dirty="0"/>
            </a:br>
            <a:br>
              <a:rPr lang="en-US" sz="2700" dirty="0"/>
            </a:br>
            <a:br>
              <a:rPr lang="en-US" sz="2700" dirty="0"/>
            </a:br>
            <a:br>
              <a:rPr lang="en-US" sz="2200" dirty="0"/>
            </a:b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316892967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700" dirty="0"/>
            </a:br>
            <a:br>
              <a:rPr lang="en-US" sz="2700" dirty="0"/>
            </a:br>
            <a:r>
              <a:rPr lang="en-US" sz="2200" dirty="0"/>
              <a:t>Basis of the argument (cont’d):</a:t>
            </a:r>
            <a:br>
              <a:rPr lang="en-US" sz="2200" dirty="0"/>
            </a:br>
            <a:br>
              <a:rPr lang="en-US" sz="2200" dirty="0"/>
            </a:br>
            <a:r>
              <a:rPr lang="en-US" sz="2200" dirty="0"/>
              <a:t>Upshot: Whatever major environmental policies we adopt today can’t harm anyone in the distant future, because </a:t>
            </a:r>
            <a:r>
              <a:rPr lang="en-US" sz="2200" u="sng" dirty="0"/>
              <a:t>those people wouldn’t even exist</a:t>
            </a:r>
            <a:r>
              <a:rPr lang="en-US" sz="2200" dirty="0"/>
              <a:t> if we had adopted different policies.</a:t>
            </a:r>
            <a:br>
              <a:rPr lang="en-US" sz="2200" dirty="0"/>
            </a:br>
            <a:br>
              <a:rPr lang="en-US" sz="2200" dirty="0"/>
            </a:br>
            <a:r>
              <a:rPr lang="en-US" sz="2200" dirty="0"/>
              <a:t>Sound?</a:t>
            </a:r>
            <a:br>
              <a:rPr lang="en-US" sz="2200" dirty="0"/>
            </a:br>
            <a:br>
              <a:rPr lang="en-US" sz="2200" dirty="0"/>
            </a:br>
            <a:br>
              <a:rPr lang="en-US" sz="2200" dirty="0"/>
            </a:br>
            <a:br>
              <a:rPr lang="en-US" sz="2200" dirty="0"/>
            </a:br>
            <a:br>
              <a:rPr lang="en-US" sz="2200" dirty="0"/>
            </a:br>
            <a:br>
              <a:rPr lang="en-US" sz="2200" dirty="0"/>
            </a:br>
            <a:br>
              <a:rPr lang="en-US" sz="2200" dirty="0"/>
            </a:br>
            <a:br>
              <a:rPr lang="en-US" sz="2200" dirty="0"/>
            </a:br>
            <a:br>
              <a:rPr lang="en-US" sz="2700" dirty="0"/>
            </a:br>
            <a:br>
              <a:rPr lang="en-US" sz="2700" dirty="0"/>
            </a:br>
            <a:br>
              <a:rPr lang="en-US" sz="2700" dirty="0"/>
            </a:br>
            <a:br>
              <a:rPr lang="en-US" sz="2200" dirty="0"/>
            </a:b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424161456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700" dirty="0"/>
            </a:br>
            <a:br>
              <a:rPr lang="en-US" sz="2700" dirty="0"/>
            </a:br>
            <a:r>
              <a:rPr lang="en-US" sz="2700" dirty="0" err="1"/>
              <a:t>Bassham’s</a:t>
            </a:r>
            <a:r>
              <a:rPr lang="en-US" sz="2700" dirty="0"/>
              <a:t> response to the Different-people argument:</a:t>
            </a:r>
            <a:br>
              <a:rPr lang="en-US" sz="2700" dirty="0"/>
            </a:br>
            <a:br>
              <a:rPr lang="en-US" sz="2700" dirty="0"/>
            </a:br>
            <a:r>
              <a:rPr lang="en-US" sz="2700" dirty="0"/>
              <a:t>1. At best, the argument applies only to </a:t>
            </a:r>
            <a:r>
              <a:rPr lang="en-US" sz="2700" u="sng" dirty="0"/>
              <a:t>major</a:t>
            </a:r>
            <a:r>
              <a:rPr lang="en-US" sz="2700" dirty="0"/>
              <a:t> environmental actions. Minor ones likely have small ripple effects on future births.</a:t>
            </a:r>
            <a:br>
              <a:rPr lang="en-US" sz="2200" dirty="0"/>
            </a:br>
            <a:br>
              <a:rPr lang="en-US" sz="2200" dirty="0"/>
            </a:br>
            <a:br>
              <a:rPr lang="en-US" sz="2200" dirty="0"/>
            </a:br>
            <a:br>
              <a:rPr lang="en-US" sz="2200" dirty="0"/>
            </a:br>
            <a:br>
              <a:rPr lang="en-US" sz="2200" dirty="0"/>
            </a:br>
            <a:br>
              <a:rPr lang="en-US" sz="2200" dirty="0"/>
            </a:br>
            <a:br>
              <a:rPr lang="en-US" sz="2700" dirty="0"/>
            </a:br>
            <a:br>
              <a:rPr lang="en-US" sz="2700" dirty="0"/>
            </a:br>
            <a:br>
              <a:rPr lang="en-US" sz="2700" dirty="0"/>
            </a:br>
            <a:br>
              <a:rPr lang="en-US" sz="2200" dirty="0"/>
            </a:b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86187537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700" dirty="0"/>
            </a:br>
            <a:br>
              <a:rPr lang="en-US" sz="2700" dirty="0"/>
            </a:br>
            <a:r>
              <a:rPr lang="en-US" sz="2700" dirty="0" err="1"/>
              <a:t>Bassham’s</a:t>
            </a:r>
            <a:r>
              <a:rPr lang="en-US" sz="2700" dirty="0"/>
              <a:t> response to the Different-people argument:</a:t>
            </a:r>
            <a:br>
              <a:rPr lang="en-US" sz="2700" dirty="0"/>
            </a:br>
            <a:br>
              <a:rPr lang="en-US" sz="2700" dirty="0"/>
            </a:br>
            <a:r>
              <a:rPr lang="en-US" sz="2700" dirty="0"/>
              <a:t>2. Even with major environmental actions, it seems unlikely that they will totally change the future and affect </a:t>
            </a:r>
            <a:r>
              <a:rPr lang="en-US" sz="2700" u="sng" dirty="0"/>
              <a:t>everyone’s</a:t>
            </a:r>
            <a:r>
              <a:rPr lang="en-US" sz="2700" dirty="0"/>
              <a:t> genetic identity, especially in the short term.</a:t>
            </a:r>
            <a:br>
              <a:rPr lang="en-US" sz="2200" dirty="0"/>
            </a:br>
            <a:br>
              <a:rPr lang="en-US" sz="2200" dirty="0"/>
            </a:br>
            <a:br>
              <a:rPr lang="en-US" sz="2200" dirty="0"/>
            </a:br>
            <a:br>
              <a:rPr lang="en-US" sz="2200" dirty="0"/>
            </a:br>
            <a:br>
              <a:rPr lang="en-US" sz="2200" dirty="0"/>
            </a:br>
            <a:br>
              <a:rPr lang="en-US" sz="2200" dirty="0"/>
            </a:br>
            <a:br>
              <a:rPr lang="en-US" sz="2700" dirty="0"/>
            </a:br>
            <a:br>
              <a:rPr lang="en-US" sz="2700" dirty="0"/>
            </a:br>
            <a:br>
              <a:rPr lang="en-US" sz="2700" dirty="0"/>
            </a:br>
            <a:br>
              <a:rPr lang="en-US" sz="2200" dirty="0"/>
            </a:b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363917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400" dirty="0"/>
              <a:t>Thorny puzzles (cont’d):</a:t>
            </a:r>
            <a:br>
              <a:rPr lang="en-US" sz="2400" dirty="0"/>
            </a:br>
            <a:br>
              <a:rPr lang="en-US" sz="2400" dirty="0"/>
            </a:br>
            <a:r>
              <a:rPr lang="en-US" sz="2400" dirty="0"/>
              <a:t>For instance, how can we possibly know what people 1,000 years from now might want or need?</a:t>
            </a:r>
            <a:br>
              <a:rPr lang="en-US" sz="2400" dirty="0"/>
            </a:br>
            <a:br>
              <a:rPr lang="en-US" sz="2400" dirty="0"/>
            </a:br>
            <a:r>
              <a:rPr lang="en-US" sz="2400" dirty="0"/>
              <a:t>How can we even know if there </a:t>
            </a:r>
            <a:r>
              <a:rPr lang="en-US" sz="2400" u="sng" dirty="0"/>
              <a:t>will be</a:t>
            </a:r>
            <a:r>
              <a:rPr lang="en-US" sz="2400" dirty="0"/>
              <a:t> any humans alive in 1,000 years??</a:t>
            </a:r>
            <a:br>
              <a:rPr lang="en-US" sz="2400" dirty="0"/>
            </a:br>
            <a:endParaRPr lang="en-US" sz="24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234487469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700" dirty="0"/>
            </a:br>
            <a:br>
              <a:rPr lang="en-US" sz="2700" dirty="0"/>
            </a:br>
            <a:r>
              <a:rPr lang="en-US" sz="2700" dirty="0" err="1"/>
              <a:t>Bassham’s</a:t>
            </a:r>
            <a:r>
              <a:rPr lang="en-US" sz="2700" dirty="0"/>
              <a:t> response to the Different-people argument:</a:t>
            </a:r>
            <a:br>
              <a:rPr lang="en-US" sz="2700" dirty="0"/>
            </a:br>
            <a:br>
              <a:rPr lang="en-US" sz="2700" dirty="0"/>
            </a:br>
            <a:r>
              <a:rPr lang="en-US" sz="2700" dirty="0"/>
              <a:t>3. Even if I wouldn’t have existed if some past event hadn’t occurred, I can still be harmed by that event (e.g., if my life is horribly tragic or pain-filled because of it).</a:t>
            </a:r>
            <a:br>
              <a:rPr lang="en-US" sz="2200" dirty="0"/>
            </a:br>
            <a:br>
              <a:rPr lang="en-US" sz="2200" dirty="0"/>
            </a:br>
            <a:br>
              <a:rPr lang="en-US" sz="2200" dirty="0"/>
            </a:br>
            <a:br>
              <a:rPr lang="en-US" sz="2200" dirty="0"/>
            </a:br>
            <a:br>
              <a:rPr lang="en-US" sz="2200" dirty="0"/>
            </a:br>
            <a:br>
              <a:rPr lang="en-US" sz="2200" dirty="0"/>
            </a:br>
            <a:br>
              <a:rPr lang="en-US" sz="2700" dirty="0"/>
            </a:br>
            <a:br>
              <a:rPr lang="en-US" sz="2700" dirty="0"/>
            </a:br>
            <a:br>
              <a:rPr lang="en-US" sz="2700" dirty="0"/>
            </a:br>
            <a:br>
              <a:rPr lang="en-US" sz="2200" dirty="0"/>
            </a:b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359731949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700" dirty="0"/>
            </a:br>
            <a:br>
              <a:rPr lang="en-US" sz="2700" dirty="0"/>
            </a:br>
            <a:r>
              <a:rPr lang="en-US" sz="2700" dirty="0" err="1"/>
              <a:t>Bassham’s</a:t>
            </a:r>
            <a:r>
              <a:rPr lang="en-US" sz="2700" dirty="0"/>
              <a:t> response to the Different-people argument:</a:t>
            </a:r>
            <a:br>
              <a:rPr lang="en-US" sz="2700" dirty="0"/>
            </a:br>
            <a:br>
              <a:rPr lang="en-US" sz="2700" dirty="0"/>
            </a:br>
            <a:r>
              <a:rPr lang="en-US" sz="2700" dirty="0"/>
              <a:t>4. At best, the argument applies only to </a:t>
            </a:r>
            <a:r>
              <a:rPr lang="en-US" sz="2700" u="sng" dirty="0"/>
              <a:t>remote</a:t>
            </a:r>
            <a:r>
              <a:rPr lang="en-US" sz="2700" dirty="0"/>
              <a:t> future generations, and even with them it doesn’t show that we lack all ethical responsibilities to them.</a:t>
            </a:r>
            <a:br>
              <a:rPr lang="en-US" sz="2200" dirty="0"/>
            </a:br>
            <a:br>
              <a:rPr lang="en-US" sz="2200" dirty="0"/>
            </a:br>
            <a:br>
              <a:rPr lang="en-US" sz="2200" dirty="0"/>
            </a:br>
            <a:br>
              <a:rPr lang="en-US" sz="2200" dirty="0"/>
            </a:br>
            <a:br>
              <a:rPr lang="en-US" sz="2200" dirty="0"/>
            </a:br>
            <a:br>
              <a:rPr lang="en-US" sz="2200" dirty="0"/>
            </a:br>
            <a:br>
              <a:rPr lang="en-US" sz="2700" dirty="0"/>
            </a:br>
            <a:br>
              <a:rPr lang="en-US" sz="2700" dirty="0"/>
            </a:br>
            <a:br>
              <a:rPr lang="en-US" sz="2700" dirty="0"/>
            </a:br>
            <a:br>
              <a:rPr lang="en-US" sz="2200" dirty="0"/>
            </a:b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104006195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Common reasons (cont’d):</a:t>
            </a:r>
            <a:br>
              <a:rPr lang="en-US" sz="2700" dirty="0"/>
            </a:br>
            <a:br>
              <a:rPr lang="en-US" sz="2700" dirty="0"/>
            </a:br>
            <a:r>
              <a:rPr lang="en-US" sz="2200" dirty="0" err="1"/>
              <a:t>Bassham’s</a:t>
            </a:r>
            <a:r>
              <a:rPr lang="en-US" sz="2200" dirty="0"/>
              <a:t> response to the Different-people argument:</a:t>
            </a:r>
            <a:br>
              <a:rPr lang="en-US" sz="2200" dirty="0"/>
            </a:br>
            <a:br>
              <a:rPr lang="en-US" sz="2200" dirty="0"/>
            </a:br>
            <a:r>
              <a:rPr lang="en-US" sz="2200" dirty="0"/>
              <a:t>why?</a:t>
            </a:r>
            <a:br>
              <a:rPr lang="en-US" sz="2200" dirty="0"/>
            </a:br>
            <a:br>
              <a:rPr lang="en-US" sz="2200" dirty="0"/>
            </a:br>
            <a:r>
              <a:rPr lang="en-US" sz="2200" dirty="0"/>
              <a:t>Because there are things we can do that </a:t>
            </a:r>
            <a:r>
              <a:rPr lang="en-US" sz="2200" u="sng" dirty="0"/>
              <a:t>may</a:t>
            </a:r>
            <a:r>
              <a:rPr lang="en-US" sz="2200" dirty="0"/>
              <a:t> cause unnecessary suffering to people in the remote future, and that fact alone is enough to ground ethical caution and concern now.</a:t>
            </a:r>
            <a:br>
              <a:rPr lang="en-US" sz="2200" dirty="0"/>
            </a:br>
            <a:br>
              <a:rPr lang="en-US" sz="2200" dirty="0"/>
            </a:br>
            <a:br>
              <a:rPr lang="en-US" sz="2200" dirty="0"/>
            </a:br>
            <a:br>
              <a:rPr lang="en-US" sz="2200" dirty="0"/>
            </a:br>
            <a:br>
              <a:rPr lang="en-US" sz="2200" dirty="0"/>
            </a:br>
            <a:br>
              <a:rPr lang="en-US" sz="2200" dirty="0"/>
            </a:br>
            <a:br>
              <a:rPr lang="en-US" sz="2700" dirty="0"/>
            </a:br>
            <a:br>
              <a:rPr lang="en-US" sz="2700" dirty="0"/>
            </a:br>
            <a:br>
              <a:rPr lang="en-US" sz="2700" dirty="0"/>
            </a:br>
            <a:br>
              <a:rPr lang="en-US" sz="2200" dirty="0"/>
            </a:b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135544678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err="1"/>
              <a:t>Bassham’s</a:t>
            </a:r>
            <a:r>
              <a:rPr lang="en-US" sz="2400" dirty="0"/>
              <a:t> general conclusion: None of the common arguments against ethical responsibilities to future generations is fully convincing.</a:t>
            </a:r>
            <a:br>
              <a:rPr lang="en-US" sz="2400" dirty="0"/>
            </a:br>
            <a:br>
              <a:rPr lang="en-US" sz="2400" dirty="0"/>
            </a:br>
            <a:r>
              <a:rPr lang="en-US" sz="2400" dirty="0"/>
              <a:t>Thus: The verdict of “common sense” stands: We do have such responsibilities, and </a:t>
            </a:r>
            <a:r>
              <a:rPr lang="en-US" sz="2400"/>
              <a:t>it’s important </a:t>
            </a:r>
            <a:r>
              <a:rPr lang="en-US" sz="2400" dirty="0"/>
              <a:t>that we live up to them.</a:t>
            </a:r>
            <a:br>
              <a:rPr lang="en-US" sz="2200" dirty="0"/>
            </a:br>
            <a:br>
              <a:rPr lang="en-US" sz="2200" dirty="0"/>
            </a:br>
            <a:br>
              <a:rPr lang="en-US" sz="2200" dirty="0"/>
            </a:br>
            <a:br>
              <a:rPr lang="en-US" sz="2200" dirty="0"/>
            </a:br>
            <a:br>
              <a:rPr lang="en-US" sz="2200" dirty="0"/>
            </a:br>
            <a:br>
              <a:rPr lang="en-US" sz="2200" dirty="0"/>
            </a:br>
            <a:br>
              <a:rPr lang="en-US" sz="2700" dirty="0"/>
            </a:br>
            <a:br>
              <a:rPr lang="en-US" sz="2700" dirty="0"/>
            </a:br>
            <a:br>
              <a:rPr lang="en-US" sz="2700" dirty="0"/>
            </a:br>
            <a:br>
              <a:rPr lang="en-US" sz="2200" dirty="0"/>
            </a:br>
            <a:br>
              <a:rPr lang="en-US" sz="2200" dirty="0"/>
            </a:br>
            <a:br>
              <a:rPr lang="en-US" sz="2700" dirty="0"/>
            </a:br>
            <a:br>
              <a:rPr lang="en-US" sz="2700" dirty="0"/>
            </a:br>
            <a:br>
              <a:rPr lang="en-US" sz="2400" dirty="0"/>
            </a:br>
            <a:br>
              <a:rPr lang="en-US" sz="2400" dirty="0"/>
            </a:br>
            <a:br>
              <a:rPr lang="en-US" sz="2400" dirty="0"/>
            </a:br>
            <a:br>
              <a:rPr lang="en-US" sz="2400" dirty="0"/>
            </a:br>
            <a:br>
              <a:rPr lang="en-US" sz="2400" dirty="0"/>
            </a:br>
            <a:br>
              <a:rPr lang="en-US" sz="2400" dirty="0"/>
            </a:br>
            <a:endParaRPr lang="en-US" sz="2000" dirty="0"/>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a:xfrm>
            <a:off x="5719762" y="-2"/>
            <a:ext cx="5786438" cy="6134100"/>
          </a:xfrm>
        </p:spPr>
      </p:pic>
    </p:spTree>
    <p:extLst>
      <p:ext uri="{BB962C8B-B14F-4D97-AF65-F5344CB8AC3E}">
        <p14:creationId xmlns:p14="http://schemas.microsoft.com/office/powerpoint/2010/main" val="2454162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r>
              <a:rPr lang="en-US" sz="2400" dirty="0"/>
              <a:t>Some of our puzzlement may arise from the confusing term “future generations.”</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3074179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a:bodyPr>
          <a:lstStyle/>
          <a:p>
            <a:br>
              <a:rPr lang="en-US" sz="2400" dirty="0"/>
            </a:br>
            <a:br>
              <a:rPr lang="en-US" sz="2400" dirty="0"/>
            </a:br>
            <a:r>
              <a:rPr lang="en-US" sz="2400" dirty="0"/>
              <a:t>What does “future generations” mean, and what actual, possible, or future persons are included in the expression?</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1570169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9D8326-B701-CBE8-39AA-6C700DA49CE4}"/>
              </a:ext>
            </a:extLst>
          </p:cNvPr>
          <p:cNvSpPr>
            <a:spLocks noGrp="1"/>
          </p:cNvSpPr>
          <p:nvPr>
            <p:ph type="title"/>
          </p:nvPr>
        </p:nvSpPr>
        <p:spPr/>
        <p:txBody>
          <a:bodyPr>
            <a:normAutofit fontScale="90000"/>
          </a:bodyPr>
          <a:lstStyle/>
          <a:p>
            <a:r>
              <a:rPr lang="en-US" sz="2400" dirty="0"/>
              <a:t>“Future generations” might include:</a:t>
            </a:r>
            <a:br>
              <a:rPr lang="en-US" sz="2400" dirty="0"/>
            </a:br>
            <a:br>
              <a:rPr lang="en-US" sz="2400" dirty="0"/>
            </a:br>
            <a:r>
              <a:rPr lang="en-US" sz="2400" dirty="0"/>
              <a:t>a) All “future persons” (i.e., All human beings who will exist from this moment forward).</a:t>
            </a:r>
            <a:br>
              <a:rPr lang="en-US" sz="2400" dirty="0"/>
            </a:br>
            <a:br>
              <a:rPr lang="en-US" sz="2400" dirty="0"/>
            </a:br>
            <a:r>
              <a:rPr lang="en-US" sz="2400" dirty="0"/>
              <a:t>OR</a:t>
            </a:r>
            <a:br>
              <a:rPr lang="en-US" sz="2400" dirty="0"/>
            </a:br>
            <a:br>
              <a:rPr lang="en-US" sz="2400" dirty="0"/>
            </a:br>
            <a:r>
              <a:rPr lang="en-US" sz="2400" dirty="0"/>
              <a:t>B) any human being who will exist after every </a:t>
            </a:r>
            <a:r>
              <a:rPr lang="en-US" sz="2400" u="sng" dirty="0"/>
              <a:t>currently living</a:t>
            </a:r>
            <a:r>
              <a:rPr lang="en-US" sz="2400" dirty="0"/>
              <a:t> person (“the present generation”) has died.</a:t>
            </a:r>
          </a:p>
        </p:txBody>
      </p:sp>
      <p:pic>
        <p:nvPicPr>
          <p:cNvPr id="8" name="Picture Placeholder 13" descr="A close-up of a pine cone">
            <a:extLst>
              <a:ext uri="{FF2B5EF4-FFF2-40B4-BE49-F238E27FC236}">
                <a16:creationId xmlns:a16="http://schemas.microsoft.com/office/drawing/2014/main" id="{975CC0D6-B1DF-FCDA-F41E-56F7EFA2D49B}"/>
              </a:ext>
            </a:extLst>
          </p:cNvPr>
          <p:cNvPicPr>
            <a:picLocks noGrp="1" noChangeAspect="1"/>
          </p:cNvPicPr>
          <p:nvPr>
            <p:ph type="pic" sz="quarter" idx="10"/>
          </p:nvPr>
        </p:nvPicPr>
        <p:blipFill rotWithShape="1">
          <a:blip r:embed="rId3"/>
          <a:srcRect t="2885" b="2885"/>
          <a:stretch/>
        </p:blipFill>
        <p:spPr/>
      </p:pic>
    </p:spTree>
    <p:extLst>
      <p:ext uri="{BB962C8B-B14F-4D97-AF65-F5344CB8AC3E}">
        <p14:creationId xmlns:p14="http://schemas.microsoft.com/office/powerpoint/2010/main" val="4233655731"/>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916DD8-9028-41F0-AB19-FE384D2009A2}">
  <ds:schemaRefs>
    <ds:schemaRef ds:uri="http://schemas.microsoft.com/sharepoint/v3/contenttype/forms"/>
  </ds:schemaRefs>
</ds:datastoreItem>
</file>

<file path=customXml/itemProps2.xml><?xml version="1.0" encoding="utf-8"?>
<ds:datastoreItem xmlns:ds="http://schemas.openxmlformats.org/officeDocument/2006/customXml" ds:itemID="{D1C92F81-A6B6-4190-80A1-406B3B4C18B8}">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778B3239-FE1A-45AC-BACA-CC3412D875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{B5C9CC9A-F8A8-45AA-86C2-C73533D3182D}tf67498733_win32</Template>
  <TotalTime>770</TotalTime>
  <Words>3303</Words>
  <Application>Microsoft Office PowerPoint</Application>
  <PresentationFormat>Widescreen</PresentationFormat>
  <Paragraphs>126</Paragraphs>
  <Slides>63</Slides>
  <Notes>63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63</vt:i4>
      </vt:variant>
    </vt:vector>
  </HeadingPairs>
  <TitlesOfParts>
    <vt:vector size="68" baseType="lpstr">
      <vt:lpstr>Arial</vt:lpstr>
      <vt:lpstr>Calibri</vt:lpstr>
      <vt:lpstr>Calisto MT</vt:lpstr>
      <vt:lpstr>Univers Condensed</vt:lpstr>
      <vt:lpstr>ChronicleVTI</vt:lpstr>
      <vt:lpstr>Chapter 8  Environmental responsibilities to Future generations</vt:lpstr>
      <vt:lpstr>Issue:  Do we have environmental duties or responsibilities to future generations? </vt:lpstr>
      <vt:lpstr>“common sense” seems to suggest that we do.  Moreover, many widely accepted environmental concepts (e.g., sustainability, resource conservation, and safe nuclear waste storage) seem to presuppose that we have such future-oriented responsibilities.</vt:lpstr>
      <vt:lpstr>Yet thorny puzzles arise when we reflect on such questions as:  1) Can we have duties to persons who don’t yet exist?  2) Can persons who don’t yet exist have moral rights (e.g., a right to a clean environment)?</vt:lpstr>
      <vt:lpstr>Thorny puzzles (cont’d):  3. Assuming we can make sense of such talk of environmental “duties” and/or “rights,” how can we possibly know what we owe to future generations, especially distant generations? </vt:lpstr>
      <vt:lpstr>Thorny puzzles (cont’d):  For instance, how can we possibly know what people 1,000 years from now might want or need?  How can we even know if there will be any humans alive in 1,000 years?? </vt:lpstr>
      <vt:lpstr>Some of our puzzlement may arise from the confusing term “future generations.”</vt:lpstr>
      <vt:lpstr>  What does “future generations” mean, and what actual, possible, or future persons are included in the expression?</vt:lpstr>
      <vt:lpstr>“Future generations” might include:  a) All “future persons” (i.e., All human beings who will exist from this moment forward).  OR  B) any human being who will exist after every currently living person (“the present generation”) has died.</vt:lpstr>
      <vt:lpstr>“Future generations” might include:  or  c) Any human being who will exist in the future but does not yet exist. (i.e., all yet-to-be-born humans).   </vt:lpstr>
      <vt:lpstr>In thinking about whether we have environmental duties to future generations, it’s important to be clear which sense of “future generations” we have in mind, because the implications of the various definitions are very different.</vt:lpstr>
      <vt:lpstr>sense (a), for example, includes nearly all people who are now alive.  It seems unproblematic how we could have environmental responsibilities to such people (which include our children and loved ones).</vt:lpstr>
      <vt:lpstr>sense (B), on the other hand, includes only “remote” generations (people who will be born after everyone now alive has died).  As we shall see, it’s more problematic to speak of environmental duties to such remote hypothetical persons.</vt:lpstr>
      <vt:lpstr>For purposes of this chapter, we will adopt sense (a):  “future generations” thus refers to the set of all humans who will exist from this moment forward, i.e., all future humans.  </vt:lpstr>
      <vt:lpstr>regardless of how exactly we define “future generations,” our main focus in this chapter will be on:  a) people who don’t now exist, but will exist in the future (i.e., humans who will exist but haven’t yet been born).    </vt:lpstr>
      <vt:lpstr>And  b) people who may or will exist in the distant future (i.e., several generations from now). </vt:lpstr>
      <vt:lpstr>Some Common arguments for denying that we have environmental duties or responsibilities to future generations:      </vt:lpstr>
      <vt:lpstr>Common reasons (cont’d):  1. Ethical egoism: the view that everyone ought always to act in his or her long-term self-interest.   [Discussed more fully in chap.1.]      </vt:lpstr>
      <vt:lpstr>Common reasons (cont’d):  Ethical egoists usually—but not necessarily—embrace psychological egoism.  Psychological egoism: a theory of human motivation that claims that we are always deep down motivated by what we perceive to be our self-interest—i.e., that humans are naturally and thoroughly self-interested, or “selfish.”  [True??]      </vt:lpstr>
      <vt:lpstr>Common reasons (cont’d):  Ethical egoism implies that we have NO duties to future generations, or at least no duties that conflict with our personal self-interest.  After all, as Joseph Addison once quipped, what has posterity ever done for me?      </vt:lpstr>
      <vt:lpstr>Common reasons (cont’d):  In chapter 1, we noted several reasons for rejecting ethical egoism. Notably:  1) It’s immoral.   in cases where self-interest conflicts with morality (or appears to), it always opts for self-interest, no matter who gets hurt.         </vt:lpstr>
      <vt:lpstr>Common reasons (cont’d):  problems with ethical egoism (cont’d):  2. It’s arbitrary.  Why Do my interests count more than yours? No principled reason can be given.         </vt:lpstr>
      <vt:lpstr>Common reasons (cont’d):  problems with ethical egoism (cont’d):  3. Ethical egoism provides no way principled way to resolve conflicts when one person’s self-interest collides with another’s.  Yet isn’t that precisely what we want an ethical theory to do?         </vt:lpstr>
      <vt:lpstr>Common reasons (cont’d):  problems with ethical egoism (cont’d):  One additional objection to ethical egoism not discussed in chapter 1:  4) Psychological egoism—a very common underpinning for ethical egoism—is a false and simplistic theory of human motivation.         </vt:lpstr>
      <vt:lpstr>Common reasons (cont’d):  problems with ethical egoism (cont’d):  Humans are not, in fact, thoroughly and incurably self-interested.  We can and do care about more than just ourselves.   we can and do sometimes act “altruistically.”         </vt:lpstr>
      <vt:lpstr>Common reasons (cont’d):  Another common—but unconvincing—reason for denying that we have any responsibilities to future generations:  (2) Apocalypticism: the view that the end of the world is imminent—that these are “the end times.”.         </vt:lpstr>
      <vt:lpstr>Common reasons (cont’d):  Versus apocalypticism:  1) countless past apocalyptic predictions were wrong. So how confident can we be in such predictions today?           </vt:lpstr>
      <vt:lpstr>Common reasons (cont’d):  Versus apocalypticism (cont’d):  2) most respected Biblical scholars reject apocalypticism. They claim the Bible teaches that we should be “good stewards” of the environment for future generations.           </vt:lpstr>
      <vt:lpstr>Common reasons (cont’d):  Versus apocalypticism (cont’d):  3) apocalypticism is an extremely risky way of thinking, which, as such, requires very strong supporting evidence.  But there is no strong supporting evidence for apocalypticism.         </vt:lpstr>
      <vt:lpstr>Common reasons (cont’d):  Three better—but still flawed—arguments against duties to future generations:  1. The nonexistence argument.  2. The ignorance argument.  3. The different-people argument.         </vt:lpstr>
      <vt:lpstr>Common reasons (cont’d):  The nonexistence argument: You can’t have duties to people who don’t exist.         </vt:lpstr>
      <vt:lpstr>Common reasons (cont’d):  More formally:  1. Non-existent things, by definition, don’t exist.  2. Something has properties (i.e., characteristics) only if it exists.         </vt:lpstr>
      <vt:lpstr>Common reasons (cont’d):   3. Moral rights are properties.  4. Future generations, by definition, do not yet exist.         </vt:lpstr>
      <vt:lpstr>Common reasons (cont’d):  5. So, future generations have no rights. [from 1-3]  6. if future generations have no rights, then we have no duties to them.         </vt:lpstr>
      <vt:lpstr>Common reasons (cont’d):   7. so, we have no duties to future generations. [from 5-6]   Good argument??      </vt:lpstr>
      <vt:lpstr>Common reasons (cont’d):  Bassham’s response to the nonexistence argument:  1. duties do not necessarily imply corresponding rights.        </vt:lpstr>
      <vt:lpstr>Common reasons (cont’d):  Bassham’s response (cont’d):  Example: Organization X may have a duty to donate 5% of its annual profits to charities. Yet no specific charity may have a right to the donation.        </vt:lpstr>
      <vt:lpstr>Common reasons (cont’d):  Bassham’s response (cont’d):  So, even if future generations have no rights, I might still have certain duties with respect to them.        </vt:lpstr>
      <vt:lpstr>Common reasons (cont’d):  Bassham’s response (cont’d):  How?  Maybe in virtue of my general duty not to cause unnecessary suffering without adequate reason.        </vt:lpstr>
      <vt:lpstr>Common reasons (cont’d):  Bassham’s response (cont’d):  Example: Suppose I construct a bridge I know will collapse in no more than 30 years. As a result, five small children are killed when the bridge does collapse in a couple of decades.        </vt:lpstr>
      <vt:lpstr>Common reasons (cont’d):  Bassham’s response (cont’d):  What follows?  I’m to blame.   As an engineer, I had a duty of due care that I failed to comply with.        </vt:lpstr>
      <vt:lpstr>Common reasons (cont’d):  Bassham’s response (cont’d):  Note that it’s irrelevant that these five children haven’t yet been born and belong to a future generation.  Upshot: I have duties to future generations, which by hypothesis include these yet-to-be-born children.          </vt:lpstr>
      <vt:lpstr>Common reasons (cont’d):  Bassham’s response (cont’d):  In the bridge example, we have No current rightsholders, but still an operative duty.  Perhaps environmental duties to future generations work in a similar way.          </vt:lpstr>
      <vt:lpstr>Common reasons (cont’d):  2. The Ignorance argument:   1) We have no clue what people, say, 200 years from now might want or need in terms of environmental goods and resources.         </vt:lpstr>
      <vt:lpstr>Common reasons (cont’d):  The Ignorance argument (cont’d):  Examples:  * They might have food replicators, and so have no need for farms or ocean fish.  * They might have cheap fusion-powered energy, and so have no need for fossil fuels, windmills, etc.         </vt:lpstr>
      <vt:lpstr>Common reasons (cont’d):  The Ignorance argument (cont’d):   2) If we are totally clueless what future generations might want or need, we can’t have any duties or responsibilities to them.          </vt:lpstr>
      <vt:lpstr>Common reasons (cont’d):  The Ignorance argument (cont’d):   reason: There’s nothing concrete or definite enough to ground such alleged duties.  If we ought to do X, don’t we need some way of knowing what x is?? How can I have a duty that I have no way of discovering?            </vt:lpstr>
      <vt:lpstr>Common reasons (cont’d):  The Ignorance argument (cont’d):   3). Therefore, we have no duties or responsibilities to future generations.  Good argument??            </vt:lpstr>
      <vt:lpstr>Common reasons (cont’d):  Bassham’s response to the ignorance argument:  1. The Argument applies, at best, to remote future generations, i.e., those that may or will exist in the relatively distant future.             </vt:lpstr>
      <vt:lpstr>Common reasons (cont’d):  Bassham’s response to the ignorance argument (cont’d):  With respect to near-term future generations:   --it’s quite likely such generations will exist, and   --we have a good general idea what environmental goods they will want and need (e.g., clean air and water).             </vt:lpstr>
      <vt:lpstr>Common reasons (cont’d):  Bassham’s response to the ignorance argument (cont’d):  2. Even with respect to remote future generations, the conclusion doesn’t follow from the premises.                </vt:lpstr>
      <vt:lpstr>Common reasons (cont’d):  Bassham’s response (cont’d):  We can’t know whether there will still be humans on earth many years from now. But there’s a good chance of it. That’s enough  to justify sensible precautions against doing things (e.g., carelessly storing nuclear wastes or allowing biodiversity to plummet) that could very well harm them.                </vt:lpstr>
      <vt:lpstr>Common reasons (cont’d):  A final argument against duties to future generations: The different-people argument.                </vt:lpstr>
      <vt:lpstr>Common reasons (cont’d):   3. The Different-people argument: Nothing we do to the environment today can harm people in the distant future, because those people wouldn’t even exist if we had taken different environmental actions.                </vt:lpstr>
      <vt:lpstr>Common reasons (cont’d):  Basis of the argument: Big historical events can have massive ripple effects on future events, including on future marriages and births.                     </vt:lpstr>
      <vt:lpstr>Common reasons (cont’d):  Basis of the argument (cont’d):  Example: The ripple effects of WW II:  Very likely, your parents or grandparents never would have met if there had been no WW II, and thus you—the person with your specific genetic make up—would not be alive today.                     </vt:lpstr>
      <vt:lpstr>Common reasons (cont’d):  Basis of the argument (cont’d):  Upshot: Whatever major environmental policies we adopt today can’t harm anyone in the distant future, because those people wouldn’t even exist if we had adopted different policies.  Sound?                     </vt:lpstr>
      <vt:lpstr>Common reasons (cont’d):  Bassham’s response to the Different-people argument:  1. At best, the argument applies only to major environmental actions. Minor ones likely have small ripple effects on future births.                   </vt:lpstr>
      <vt:lpstr>Common reasons (cont’d):  Bassham’s response to the Different-people argument:  2. Even with major environmental actions, it seems unlikely that they will totally change the future and affect everyone’s genetic identity, especially in the short term.                   </vt:lpstr>
      <vt:lpstr>Common reasons (cont’d):  Bassham’s response to the Different-people argument:  3. Even if I wouldn’t have existed if some past event hadn’t occurred, I can still be harmed by that event (e.g., if my life is horribly tragic or pain-filled because of it).                   </vt:lpstr>
      <vt:lpstr>Common reasons (cont’d):  Bassham’s response to the Different-people argument:  4. At best, the argument applies only to remote future generations, and even with them it doesn’t show that we lack all ethical responsibilities to them.                   </vt:lpstr>
      <vt:lpstr>Common reasons (cont’d):  Bassham’s response to the Different-people argument:  why?  Because there are things we can do that may cause unnecessary suffering to people in the remote future, and that fact alone is enough to ground ethical caution and concern now.                   </vt:lpstr>
      <vt:lpstr>Bassham’s general conclusion: None of the common arguments against ethical responsibilities to future generations is fully convincing.  Thus: The verdict of “common sense” stands: We do have such responsibilities, and it’s important that we live up to them.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Gregory Bassham</dc:creator>
  <cp:lastModifiedBy>Gregory Bassham</cp:lastModifiedBy>
  <cp:revision>3</cp:revision>
  <dcterms:created xsi:type="dcterms:W3CDTF">2024-09-02T17:34:48Z</dcterms:created>
  <dcterms:modified xsi:type="dcterms:W3CDTF">2024-09-22T14:55:26Z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