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6" r:id="rId4"/>
  </p:sldMasterIdLst>
  <p:notesMasterIdLst>
    <p:notesMasterId r:id="rId50"/>
  </p:notesMasterIdLst>
  <p:handoutMasterIdLst>
    <p:handoutMasterId r:id="rId51"/>
  </p:handoutMasterIdLst>
  <p:sldIdLst>
    <p:sldId id="332" r:id="rId5"/>
    <p:sldId id="346" r:id="rId6"/>
    <p:sldId id="347" r:id="rId7"/>
    <p:sldId id="353" r:id="rId8"/>
    <p:sldId id="348" r:id="rId9"/>
    <p:sldId id="349" r:id="rId10"/>
    <p:sldId id="350" r:id="rId11"/>
    <p:sldId id="352" r:id="rId12"/>
    <p:sldId id="354" r:id="rId13"/>
    <p:sldId id="355" r:id="rId14"/>
    <p:sldId id="356" r:id="rId15"/>
    <p:sldId id="357" r:id="rId16"/>
    <p:sldId id="358" r:id="rId17"/>
    <p:sldId id="359" r:id="rId18"/>
    <p:sldId id="360" r:id="rId19"/>
    <p:sldId id="361" r:id="rId20"/>
    <p:sldId id="362" r:id="rId21"/>
    <p:sldId id="363" r:id="rId22"/>
    <p:sldId id="364" r:id="rId23"/>
    <p:sldId id="365" r:id="rId24"/>
    <p:sldId id="366" r:id="rId25"/>
    <p:sldId id="367" r:id="rId26"/>
    <p:sldId id="368" r:id="rId27"/>
    <p:sldId id="369" r:id="rId28"/>
    <p:sldId id="370" r:id="rId29"/>
    <p:sldId id="371" r:id="rId30"/>
    <p:sldId id="372" r:id="rId31"/>
    <p:sldId id="373" r:id="rId32"/>
    <p:sldId id="374" r:id="rId33"/>
    <p:sldId id="375" r:id="rId34"/>
    <p:sldId id="376" r:id="rId35"/>
    <p:sldId id="377" r:id="rId36"/>
    <p:sldId id="378" r:id="rId37"/>
    <p:sldId id="379" r:id="rId38"/>
    <p:sldId id="380" r:id="rId39"/>
    <p:sldId id="381" r:id="rId40"/>
    <p:sldId id="382" r:id="rId41"/>
    <p:sldId id="383" r:id="rId42"/>
    <p:sldId id="384" r:id="rId43"/>
    <p:sldId id="388" r:id="rId44"/>
    <p:sldId id="389" r:id="rId45"/>
    <p:sldId id="385" r:id="rId46"/>
    <p:sldId id="386" r:id="rId47"/>
    <p:sldId id="387" r:id="rId48"/>
    <p:sldId id="390"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083E6E3-FA7D-4D7B-A595-EF9225AFEA82}">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388" autoAdjust="0"/>
  </p:normalViewPr>
  <p:slideViewPr>
    <p:cSldViewPr snapToGrid="0">
      <p:cViewPr varScale="1">
        <p:scale>
          <a:sx n="105" d="100"/>
          <a:sy n="105" d="100"/>
        </p:scale>
        <p:origin x="834" y="114"/>
      </p:cViewPr>
      <p:guideLst>
        <p:guide orient="horz" pos="2160"/>
        <p:guide pos="3840"/>
      </p:guideLst>
    </p:cSldViewPr>
  </p:slideViewPr>
  <p:outlineViewPr>
    <p:cViewPr>
      <p:scale>
        <a:sx n="33" d="100"/>
        <a:sy n="33" d="100"/>
      </p:scale>
      <p:origin x="0" y="-3456"/>
    </p:cViewPr>
  </p:outlineViewPr>
  <p:notesTextViewPr>
    <p:cViewPr>
      <p:scale>
        <a:sx n="1" d="1"/>
        <a:sy n="1" d="1"/>
      </p:scale>
      <p:origin x="0" y="0"/>
    </p:cViewPr>
  </p:notesTextViewPr>
  <p:sorterViewPr>
    <p:cViewPr>
      <p:scale>
        <a:sx n="100" d="100"/>
        <a:sy n="100" d="100"/>
      </p:scale>
      <p:origin x="0" y="-7325"/>
    </p:cViewPr>
  </p:sorterViewPr>
  <p:notesViewPr>
    <p:cSldViewPr snapToGrid="0">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handoutMaster" Target="handoutMasters/handout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8E7403-EB4A-4177-AFCE-6A9D7B160C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AC49177-C030-4043-9380-EA6E4C94A1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7C7415F-6970-4DE4-93F1-94FEF07D0F1C}" type="datetimeFigureOut">
              <a:rPr lang="en-US" smtClean="0"/>
              <a:t>9/21/2024</a:t>
            </a:fld>
            <a:endParaRPr lang="en-US" dirty="0"/>
          </a:p>
        </p:txBody>
      </p:sp>
      <p:sp>
        <p:nvSpPr>
          <p:cNvPr id="4" name="Footer Placeholder 3">
            <a:extLst>
              <a:ext uri="{FF2B5EF4-FFF2-40B4-BE49-F238E27FC236}">
                <a16:creationId xmlns:a16="http://schemas.microsoft.com/office/drawing/2014/main" id="{BC4C83CE-EC9B-40C4-BD7A-48797AE5B1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EE9A75D-9B4E-4704-98C7-2A42472F118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CC6D6D-E986-427F-AD9C-4E9408DDBE53}" type="slidenum">
              <a:rPr lang="en-US" smtClean="0"/>
              <a:t>‹#›</a:t>
            </a:fld>
            <a:endParaRPr lang="en-US" dirty="0"/>
          </a:p>
        </p:txBody>
      </p:sp>
    </p:spTree>
    <p:extLst>
      <p:ext uri="{BB962C8B-B14F-4D97-AF65-F5344CB8AC3E}">
        <p14:creationId xmlns:p14="http://schemas.microsoft.com/office/powerpoint/2010/main" val="2998774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86E6E5-5A19-4AE7-8D4E-049C5315C9A0}" type="datetimeFigureOut">
              <a:rPr lang="en-US" smtClean="0"/>
              <a:t>9/21/2024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5A580F-E35D-42E1-AF82-E41CC201EA91}" type="slidenum">
              <a:rPr lang="en-US" smtClean="0"/>
              <a:t>‹#›</a:t>
            </a:fld>
            <a:endParaRPr lang="en-US" dirty="0"/>
          </a:p>
        </p:txBody>
      </p:sp>
    </p:spTree>
    <p:extLst>
      <p:ext uri="{BB962C8B-B14F-4D97-AF65-F5344CB8AC3E}">
        <p14:creationId xmlns:p14="http://schemas.microsoft.com/office/powerpoint/2010/main" val="1453680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a:t>
            </a:fld>
            <a:endParaRPr lang="en-US" dirty="0"/>
          </a:p>
        </p:txBody>
      </p:sp>
    </p:spTree>
    <p:extLst>
      <p:ext uri="{BB962C8B-B14F-4D97-AF65-F5344CB8AC3E}">
        <p14:creationId xmlns:p14="http://schemas.microsoft.com/office/powerpoint/2010/main" val="2934884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10</a:t>
            </a:fld>
            <a:endParaRPr lang="en-US" dirty="0"/>
          </a:p>
        </p:txBody>
      </p:sp>
    </p:spTree>
    <p:extLst>
      <p:ext uri="{BB962C8B-B14F-4D97-AF65-F5344CB8AC3E}">
        <p14:creationId xmlns:p14="http://schemas.microsoft.com/office/powerpoint/2010/main" val="29756531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11</a:t>
            </a:fld>
            <a:endParaRPr lang="en-US" dirty="0"/>
          </a:p>
        </p:txBody>
      </p:sp>
    </p:spTree>
    <p:extLst>
      <p:ext uri="{BB962C8B-B14F-4D97-AF65-F5344CB8AC3E}">
        <p14:creationId xmlns:p14="http://schemas.microsoft.com/office/powerpoint/2010/main" val="2548726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12</a:t>
            </a:fld>
            <a:endParaRPr lang="en-US" dirty="0"/>
          </a:p>
        </p:txBody>
      </p:sp>
    </p:spTree>
    <p:extLst>
      <p:ext uri="{BB962C8B-B14F-4D97-AF65-F5344CB8AC3E}">
        <p14:creationId xmlns:p14="http://schemas.microsoft.com/office/powerpoint/2010/main" val="8302812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13</a:t>
            </a:fld>
            <a:endParaRPr lang="en-US" dirty="0"/>
          </a:p>
        </p:txBody>
      </p:sp>
    </p:spTree>
    <p:extLst>
      <p:ext uri="{BB962C8B-B14F-4D97-AF65-F5344CB8AC3E}">
        <p14:creationId xmlns:p14="http://schemas.microsoft.com/office/powerpoint/2010/main" val="39314758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14</a:t>
            </a:fld>
            <a:endParaRPr lang="en-US" dirty="0"/>
          </a:p>
        </p:txBody>
      </p:sp>
    </p:spTree>
    <p:extLst>
      <p:ext uri="{BB962C8B-B14F-4D97-AF65-F5344CB8AC3E}">
        <p14:creationId xmlns:p14="http://schemas.microsoft.com/office/powerpoint/2010/main" val="21525802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15</a:t>
            </a:fld>
            <a:endParaRPr lang="en-US" dirty="0"/>
          </a:p>
        </p:txBody>
      </p:sp>
    </p:spTree>
    <p:extLst>
      <p:ext uri="{BB962C8B-B14F-4D97-AF65-F5344CB8AC3E}">
        <p14:creationId xmlns:p14="http://schemas.microsoft.com/office/powerpoint/2010/main" val="14365173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16</a:t>
            </a:fld>
            <a:endParaRPr lang="en-US" dirty="0"/>
          </a:p>
        </p:txBody>
      </p:sp>
    </p:spTree>
    <p:extLst>
      <p:ext uri="{BB962C8B-B14F-4D97-AF65-F5344CB8AC3E}">
        <p14:creationId xmlns:p14="http://schemas.microsoft.com/office/powerpoint/2010/main" val="34598163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17</a:t>
            </a:fld>
            <a:endParaRPr lang="en-US" dirty="0"/>
          </a:p>
        </p:txBody>
      </p:sp>
    </p:spTree>
    <p:extLst>
      <p:ext uri="{BB962C8B-B14F-4D97-AF65-F5344CB8AC3E}">
        <p14:creationId xmlns:p14="http://schemas.microsoft.com/office/powerpoint/2010/main" val="39050682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18</a:t>
            </a:fld>
            <a:endParaRPr lang="en-US" dirty="0"/>
          </a:p>
        </p:txBody>
      </p:sp>
    </p:spTree>
    <p:extLst>
      <p:ext uri="{BB962C8B-B14F-4D97-AF65-F5344CB8AC3E}">
        <p14:creationId xmlns:p14="http://schemas.microsoft.com/office/powerpoint/2010/main" val="25568319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19</a:t>
            </a:fld>
            <a:endParaRPr lang="en-US" dirty="0"/>
          </a:p>
        </p:txBody>
      </p:sp>
    </p:spTree>
    <p:extLst>
      <p:ext uri="{BB962C8B-B14F-4D97-AF65-F5344CB8AC3E}">
        <p14:creationId xmlns:p14="http://schemas.microsoft.com/office/powerpoint/2010/main" val="2615410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a:t>
            </a:fld>
            <a:endParaRPr lang="en-US" dirty="0"/>
          </a:p>
        </p:txBody>
      </p:sp>
    </p:spTree>
    <p:extLst>
      <p:ext uri="{BB962C8B-B14F-4D97-AF65-F5344CB8AC3E}">
        <p14:creationId xmlns:p14="http://schemas.microsoft.com/office/powerpoint/2010/main" val="27781090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20</a:t>
            </a:fld>
            <a:endParaRPr lang="en-US" dirty="0"/>
          </a:p>
        </p:txBody>
      </p:sp>
    </p:spTree>
    <p:extLst>
      <p:ext uri="{BB962C8B-B14F-4D97-AF65-F5344CB8AC3E}">
        <p14:creationId xmlns:p14="http://schemas.microsoft.com/office/powerpoint/2010/main" val="37459751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21</a:t>
            </a:fld>
            <a:endParaRPr lang="en-US" dirty="0"/>
          </a:p>
        </p:txBody>
      </p:sp>
    </p:spTree>
    <p:extLst>
      <p:ext uri="{BB962C8B-B14F-4D97-AF65-F5344CB8AC3E}">
        <p14:creationId xmlns:p14="http://schemas.microsoft.com/office/powerpoint/2010/main" val="14808034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22</a:t>
            </a:fld>
            <a:endParaRPr lang="en-US" dirty="0"/>
          </a:p>
        </p:txBody>
      </p:sp>
    </p:spTree>
    <p:extLst>
      <p:ext uri="{BB962C8B-B14F-4D97-AF65-F5344CB8AC3E}">
        <p14:creationId xmlns:p14="http://schemas.microsoft.com/office/powerpoint/2010/main" val="41025626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23</a:t>
            </a:fld>
            <a:endParaRPr lang="en-US" dirty="0"/>
          </a:p>
        </p:txBody>
      </p:sp>
    </p:spTree>
    <p:extLst>
      <p:ext uri="{BB962C8B-B14F-4D97-AF65-F5344CB8AC3E}">
        <p14:creationId xmlns:p14="http://schemas.microsoft.com/office/powerpoint/2010/main" val="31974207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24</a:t>
            </a:fld>
            <a:endParaRPr lang="en-US" dirty="0"/>
          </a:p>
        </p:txBody>
      </p:sp>
    </p:spTree>
    <p:extLst>
      <p:ext uri="{BB962C8B-B14F-4D97-AF65-F5344CB8AC3E}">
        <p14:creationId xmlns:p14="http://schemas.microsoft.com/office/powerpoint/2010/main" val="11810151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25</a:t>
            </a:fld>
            <a:endParaRPr lang="en-US" dirty="0"/>
          </a:p>
        </p:txBody>
      </p:sp>
    </p:spTree>
    <p:extLst>
      <p:ext uri="{BB962C8B-B14F-4D97-AF65-F5344CB8AC3E}">
        <p14:creationId xmlns:p14="http://schemas.microsoft.com/office/powerpoint/2010/main" val="31994723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26</a:t>
            </a:fld>
            <a:endParaRPr lang="en-US" dirty="0"/>
          </a:p>
        </p:txBody>
      </p:sp>
    </p:spTree>
    <p:extLst>
      <p:ext uri="{BB962C8B-B14F-4D97-AF65-F5344CB8AC3E}">
        <p14:creationId xmlns:p14="http://schemas.microsoft.com/office/powerpoint/2010/main" val="32658612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27</a:t>
            </a:fld>
            <a:endParaRPr lang="en-US" dirty="0"/>
          </a:p>
        </p:txBody>
      </p:sp>
    </p:spTree>
    <p:extLst>
      <p:ext uri="{BB962C8B-B14F-4D97-AF65-F5344CB8AC3E}">
        <p14:creationId xmlns:p14="http://schemas.microsoft.com/office/powerpoint/2010/main" val="23130651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28</a:t>
            </a:fld>
            <a:endParaRPr lang="en-US" dirty="0"/>
          </a:p>
        </p:txBody>
      </p:sp>
    </p:spTree>
    <p:extLst>
      <p:ext uri="{BB962C8B-B14F-4D97-AF65-F5344CB8AC3E}">
        <p14:creationId xmlns:p14="http://schemas.microsoft.com/office/powerpoint/2010/main" val="15498476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29</a:t>
            </a:fld>
            <a:endParaRPr lang="en-US" dirty="0"/>
          </a:p>
        </p:txBody>
      </p:sp>
    </p:spTree>
    <p:extLst>
      <p:ext uri="{BB962C8B-B14F-4D97-AF65-F5344CB8AC3E}">
        <p14:creationId xmlns:p14="http://schemas.microsoft.com/office/powerpoint/2010/main" val="5301906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a:t>
            </a:fld>
            <a:endParaRPr lang="en-US" dirty="0"/>
          </a:p>
        </p:txBody>
      </p:sp>
    </p:spTree>
    <p:extLst>
      <p:ext uri="{BB962C8B-B14F-4D97-AF65-F5344CB8AC3E}">
        <p14:creationId xmlns:p14="http://schemas.microsoft.com/office/powerpoint/2010/main" val="34484455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30</a:t>
            </a:fld>
            <a:endParaRPr lang="en-US" dirty="0"/>
          </a:p>
        </p:txBody>
      </p:sp>
    </p:spTree>
    <p:extLst>
      <p:ext uri="{BB962C8B-B14F-4D97-AF65-F5344CB8AC3E}">
        <p14:creationId xmlns:p14="http://schemas.microsoft.com/office/powerpoint/2010/main" val="164698782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31</a:t>
            </a:fld>
            <a:endParaRPr lang="en-US" dirty="0"/>
          </a:p>
        </p:txBody>
      </p:sp>
    </p:spTree>
    <p:extLst>
      <p:ext uri="{BB962C8B-B14F-4D97-AF65-F5344CB8AC3E}">
        <p14:creationId xmlns:p14="http://schemas.microsoft.com/office/powerpoint/2010/main" val="286530380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32</a:t>
            </a:fld>
            <a:endParaRPr lang="en-US" dirty="0"/>
          </a:p>
        </p:txBody>
      </p:sp>
    </p:spTree>
    <p:extLst>
      <p:ext uri="{BB962C8B-B14F-4D97-AF65-F5344CB8AC3E}">
        <p14:creationId xmlns:p14="http://schemas.microsoft.com/office/powerpoint/2010/main" val="113041484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33</a:t>
            </a:fld>
            <a:endParaRPr lang="en-US" dirty="0"/>
          </a:p>
        </p:txBody>
      </p:sp>
    </p:spTree>
    <p:extLst>
      <p:ext uri="{BB962C8B-B14F-4D97-AF65-F5344CB8AC3E}">
        <p14:creationId xmlns:p14="http://schemas.microsoft.com/office/powerpoint/2010/main" val="26262833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34</a:t>
            </a:fld>
            <a:endParaRPr lang="en-US" dirty="0"/>
          </a:p>
        </p:txBody>
      </p:sp>
    </p:spTree>
    <p:extLst>
      <p:ext uri="{BB962C8B-B14F-4D97-AF65-F5344CB8AC3E}">
        <p14:creationId xmlns:p14="http://schemas.microsoft.com/office/powerpoint/2010/main" val="41276446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35</a:t>
            </a:fld>
            <a:endParaRPr lang="en-US" dirty="0"/>
          </a:p>
        </p:txBody>
      </p:sp>
    </p:spTree>
    <p:extLst>
      <p:ext uri="{BB962C8B-B14F-4D97-AF65-F5344CB8AC3E}">
        <p14:creationId xmlns:p14="http://schemas.microsoft.com/office/powerpoint/2010/main" val="360890356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36</a:t>
            </a:fld>
            <a:endParaRPr lang="en-US" dirty="0"/>
          </a:p>
        </p:txBody>
      </p:sp>
    </p:spTree>
    <p:extLst>
      <p:ext uri="{BB962C8B-B14F-4D97-AF65-F5344CB8AC3E}">
        <p14:creationId xmlns:p14="http://schemas.microsoft.com/office/powerpoint/2010/main" val="5311777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37</a:t>
            </a:fld>
            <a:endParaRPr lang="en-US" dirty="0"/>
          </a:p>
        </p:txBody>
      </p:sp>
    </p:spTree>
    <p:extLst>
      <p:ext uri="{BB962C8B-B14F-4D97-AF65-F5344CB8AC3E}">
        <p14:creationId xmlns:p14="http://schemas.microsoft.com/office/powerpoint/2010/main" val="136032889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38</a:t>
            </a:fld>
            <a:endParaRPr lang="en-US" dirty="0"/>
          </a:p>
        </p:txBody>
      </p:sp>
    </p:spTree>
    <p:extLst>
      <p:ext uri="{BB962C8B-B14F-4D97-AF65-F5344CB8AC3E}">
        <p14:creationId xmlns:p14="http://schemas.microsoft.com/office/powerpoint/2010/main" val="267286450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39</a:t>
            </a:fld>
            <a:endParaRPr lang="en-US" dirty="0"/>
          </a:p>
        </p:txBody>
      </p:sp>
    </p:spTree>
    <p:extLst>
      <p:ext uri="{BB962C8B-B14F-4D97-AF65-F5344CB8AC3E}">
        <p14:creationId xmlns:p14="http://schemas.microsoft.com/office/powerpoint/2010/main" val="2600635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a:t>
            </a:fld>
            <a:endParaRPr lang="en-US" dirty="0"/>
          </a:p>
        </p:txBody>
      </p:sp>
    </p:spTree>
    <p:extLst>
      <p:ext uri="{BB962C8B-B14F-4D97-AF65-F5344CB8AC3E}">
        <p14:creationId xmlns:p14="http://schemas.microsoft.com/office/powerpoint/2010/main" val="48381132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40</a:t>
            </a:fld>
            <a:endParaRPr lang="en-US" dirty="0"/>
          </a:p>
        </p:txBody>
      </p:sp>
    </p:spTree>
    <p:extLst>
      <p:ext uri="{BB962C8B-B14F-4D97-AF65-F5344CB8AC3E}">
        <p14:creationId xmlns:p14="http://schemas.microsoft.com/office/powerpoint/2010/main" val="372456390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41</a:t>
            </a:fld>
            <a:endParaRPr lang="en-US" dirty="0"/>
          </a:p>
        </p:txBody>
      </p:sp>
    </p:spTree>
    <p:extLst>
      <p:ext uri="{BB962C8B-B14F-4D97-AF65-F5344CB8AC3E}">
        <p14:creationId xmlns:p14="http://schemas.microsoft.com/office/powerpoint/2010/main" val="387475429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42</a:t>
            </a:fld>
            <a:endParaRPr lang="en-US" dirty="0"/>
          </a:p>
        </p:txBody>
      </p:sp>
    </p:spTree>
    <p:extLst>
      <p:ext uri="{BB962C8B-B14F-4D97-AF65-F5344CB8AC3E}">
        <p14:creationId xmlns:p14="http://schemas.microsoft.com/office/powerpoint/2010/main" val="344018614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43</a:t>
            </a:fld>
            <a:endParaRPr lang="en-US" dirty="0"/>
          </a:p>
        </p:txBody>
      </p:sp>
    </p:spTree>
    <p:extLst>
      <p:ext uri="{BB962C8B-B14F-4D97-AF65-F5344CB8AC3E}">
        <p14:creationId xmlns:p14="http://schemas.microsoft.com/office/powerpoint/2010/main" val="353340878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44</a:t>
            </a:fld>
            <a:endParaRPr lang="en-US" dirty="0"/>
          </a:p>
        </p:txBody>
      </p:sp>
    </p:spTree>
    <p:extLst>
      <p:ext uri="{BB962C8B-B14F-4D97-AF65-F5344CB8AC3E}">
        <p14:creationId xmlns:p14="http://schemas.microsoft.com/office/powerpoint/2010/main" val="275963189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45</a:t>
            </a:fld>
            <a:endParaRPr lang="en-US" dirty="0"/>
          </a:p>
        </p:txBody>
      </p:sp>
    </p:spTree>
    <p:extLst>
      <p:ext uri="{BB962C8B-B14F-4D97-AF65-F5344CB8AC3E}">
        <p14:creationId xmlns:p14="http://schemas.microsoft.com/office/powerpoint/2010/main" val="24380699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a:t>
            </a:fld>
            <a:endParaRPr lang="en-US" dirty="0"/>
          </a:p>
        </p:txBody>
      </p:sp>
    </p:spTree>
    <p:extLst>
      <p:ext uri="{BB962C8B-B14F-4D97-AF65-F5344CB8AC3E}">
        <p14:creationId xmlns:p14="http://schemas.microsoft.com/office/powerpoint/2010/main" val="14517810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a:t>
            </a:fld>
            <a:endParaRPr lang="en-US" dirty="0"/>
          </a:p>
        </p:txBody>
      </p:sp>
    </p:spTree>
    <p:extLst>
      <p:ext uri="{BB962C8B-B14F-4D97-AF65-F5344CB8AC3E}">
        <p14:creationId xmlns:p14="http://schemas.microsoft.com/office/powerpoint/2010/main" val="66934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7</a:t>
            </a:fld>
            <a:endParaRPr lang="en-US" dirty="0"/>
          </a:p>
        </p:txBody>
      </p:sp>
    </p:spTree>
    <p:extLst>
      <p:ext uri="{BB962C8B-B14F-4D97-AF65-F5344CB8AC3E}">
        <p14:creationId xmlns:p14="http://schemas.microsoft.com/office/powerpoint/2010/main" val="913146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8</a:t>
            </a:fld>
            <a:endParaRPr lang="en-US" dirty="0"/>
          </a:p>
        </p:txBody>
      </p:sp>
    </p:spTree>
    <p:extLst>
      <p:ext uri="{BB962C8B-B14F-4D97-AF65-F5344CB8AC3E}">
        <p14:creationId xmlns:p14="http://schemas.microsoft.com/office/powerpoint/2010/main" val="1116612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9</a:t>
            </a:fld>
            <a:endParaRPr lang="en-US" dirty="0"/>
          </a:p>
        </p:txBody>
      </p:sp>
    </p:spTree>
    <p:extLst>
      <p:ext uri="{BB962C8B-B14F-4D97-AF65-F5344CB8AC3E}">
        <p14:creationId xmlns:p14="http://schemas.microsoft.com/office/powerpoint/2010/main" val="2735453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450219008"/>
      </p:ext>
    </p:extLst>
  </p:cSld>
  <p:clrMapOvr>
    <a:masterClrMapping/>
  </p:clrMapOvr>
  <p:hf hdr="0" ftr="0" dt="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63253305"/>
      </p:ext>
    </p:extLst>
  </p:cSld>
  <p:clrMapOvr>
    <a:masterClrMapping/>
  </p:clrMapOvr>
  <p:hf hdr="0" ftr="0" dt="0"/>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1143217190"/>
      </p:ext>
    </p:extLst>
  </p:cSld>
  <p:clrMapOvr>
    <a:masterClrMapping/>
  </p:clrMapOvr>
  <p:hf hdr="0" ftr="0" dt="0"/>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bg>
      <p:bgRef idx="1001">
        <a:schemeClr val="bg1"/>
      </p:bgRef>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9AE8321-5884-9E75-1272-926961F3131D}"/>
              </a:ext>
            </a:extLst>
          </p:cNvPr>
          <p:cNvSpPr>
            <a:spLocks noGrp="1"/>
          </p:cNvSpPr>
          <p:nvPr>
            <p:ph type="title" hasCustomPrompt="1"/>
          </p:nvPr>
        </p:nvSpPr>
        <p:spPr>
          <a:xfrm>
            <a:off x="685800" y="908591"/>
            <a:ext cx="4058728" cy="5225507"/>
          </a:xfrm>
        </p:spPr>
        <p:txBody>
          <a:bodyPr anchor="t">
            <a:normAutofit/>
          </a:bodyPr>
          <a:lstStyle>
            <a:lvl1pPr>
              <a:defRPr sz="3200"/>
            </a:lvl1pPr>
          </a:lstStyle>
          <a:p>
            <a:r>
              <a:rPr lang="en-US" dirty="0"/>
              <a:t>Click to add title</a:t>
            </a:r>
          </a:p>
        </p:txBody>
      </p:sp>
      <p:sp>
        <p:nvSpPr>
          <p:cNvPr id="9" name="Picture Placeholder 8">
            <a:extLst>
              <a:ext uri="{FF2B5EF4-FFF2-40B4-BE49-F238E27FC236}">
                <a16:creationId xmlns:a16="http://schemas.microsoft.com/office/drawing/2014/main" id="{B22DF521-FA73-0B43-D1F3-A28543BA84E8}"/>
              </a:ext>
            </a:extLst>
          </p:cNvPr>
          <p:cNvSpPr>
            <a:spLocks noGrp="1"/>
          </p:cNvSpPr>
          <p:nvPr>
            <p:ph type="pic" sz="quarter" idx="10" hasCustomPrompt="1"/>
          </p:nvPr>
        </p:nvSpPr>
        <p:spPr>
          <a:xfrm>
            <a:off x="5699125" y="0"/>
            <a:ext cx="5786438" cy="6134100"/>
          </a:xfrm>
        </p:spPr>
        <p:txBody>
          <a:bodyPr/>
          <a:lstStyle>
            <a:lvl1pPr marL="0" indent="0" algn="ctr">
              <a:buNone/>
              <a:defRPr/>
            </a:lvl1pPr>
          </a:lstStyle>
          <a:p>
            <a:r>
              <a:rPr lang="en-US" dirty="0"/>
              <a:t>Click icon to insert picture</a:t>
            </a:r>
          </a:p>
        </p:txBody>
      </p:sp>
      <p:sp>
        <p:nvSpPr>
          <p:cNvPr id="4" name="Slide Number Placeholder 5">
            <a:extLst>
              <a:ext uri="{FF2B5EF4-FFF2-40B4-BE49-F238E27FC236}">
                <a16:creationId xmlns:a16="http://schemas.microsoft.com/office/drawing/2014/main" id="{400E6515-DDBF-35F4-5C9E-FF113FD164EF}"/>
              </a:ext>
            </a:extLst>
          </p:cNvPr>
          <p:cNvSpPr>
            <a:spLocks noGrp="1"/>
          </p:cNvSpPr>
          <p:nvPr>
            <p:ph type="sldNum" sz="quarter" idx="4"/>
          </p:nvPr>
        </p:nvSpPr>
        <p:spPr>
          <a:xfrm>
            <a:off x="10919012" y="6274074"/>
            <a:ext cx="672354" cy="583926"/>
          </a:xfrm>
          <a:prstGeom prst="rect">
            <a:avLst/>
          </a:prstGeom>
        </p:spPr>
        <p:txBody>
          <a:bodyPr vert="horz" lIns="91440" tIns="45720" rIns="91440" bIns="45720" rtlCol="0" anchor="t"/>
          <a:lstStyle>
            <a:lvl1pPr algn="r">
              <a:defRPr sz="1400">
                <a:solidFill>
                  <a:schemeClr val="tx1"/>
                </a:solidFill>
              </a:defRPr>
            </a:lvl1pPr>
          </a:lstStyle>
          <a:p>
            <a:fld id="{C3DB2ADC-AF19-4574-8C10-79B5B04FCA27}" type="slidenum">
              <a:rPr lang="en-US" smtClean="0"/>
              <a:pPr/>
              <a:t>‹#›</a:t>
            </a:fld>
            <a:endParaRPr lang="en-US" dirty="0"/>
          </a:p>
        </p:txBody>
      </p:sp>
      <p:cxnSp>
        <p:nvCxnSpPr>
          <p:cNvPr id="3" name="Straight Connector 2">
            <a:extLst>
              <a:ext uri="{FF2B5EF4-FFF2-40B4-BE49-F238E27FC236}">
                <a16:creationId xmlns:a16="http://schemas.microsoft.com/office/drawing/2014/main" id="{8B32A424-7EFB-F80C-2BDA-94D103A55F77}"/>
              </a:ext>
              <a:ext uri="{C183D7F6-B498-43B3-948B-1728B52AA6E4}">
                <adec:decorative xmlns:adec="http://schemas.microsoft.com/office/drawing/2017/decorative" val="1"/>
              </a:ext>
            </a:extLst>
          </p:cNvPr>
          <p:cNvCxnSpPr>
            <a:cxnSpLocks/>
          </p:cNvCxnSpPr>
          <p:nvPr userDrawn="1"/>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68EFEEF-ABDC-22C9-C5DB-0494BEB8687D}"/>
              </a:ext>
              <a:ext uri="{C183D7F6-B498-43B3-948B-1728B52AA6E4}">
                <adec:decorative xmlns:adec="http://schemas.microsoft.com/office/drawing/2017/decorative" val="1"/>
              </a:ext>
            </a:extLst>
          </p:cNvPr>
          <p:cNvCxnSpPr>
            <a:cxnSpLocks/>
          </p:cNvCxnSpPr>
          <p:nvPr userDrawn="1"/>
        </p:nvCxnSpPr>
        <p:spPr>
          <a:xfrm>
            <a:off x="5699342"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7000167"/>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745873196"/>
      </p:ext>
    </p:extLst>
  </p:cSld>
  <p:clrMapOvr>
    <a:masterClrMapping/>
  </p:clrMapOvr>
  <p:hf hdr="0" ftr="0" dt="0"/>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98288688"/>
      </p:ext>
    </p:extLst>
  </p:cSld>
  <p:clrMapOvr>
    <a:masterClrMapping/>
  </p:clrMapOvr>
  <p:hf hdr="0" ftr="0" dt="0"/>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5649623"/>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7580471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84721540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253909909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4230824194"/>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162754729"/>
      </p:ext>
    </p:extLst>
  </p:cSld>
  <p:clrMapOvr>
    <a:masterClrMapping/>
  </p:clrMapOvr>
  <p:hf hdr="0" ftr="0" dt="0"/>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80197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Lst>
  <p:hf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672">
          <p15:clr>
            <a:srgbClr val="F26B43"/>
          </p15:clr>
        </p15:guide>
        <p15:guide id="4" orient="horz" pos="912">
          <p15:clr>
            <a:srgbClr val="F26B43"/>
          </p15:clr>
        </p15:guide>
        <p15:guide id="5" pos="7176">
          <p15:clr>
            <a:srgbClr val="F26B43"/>
          </p15:clr>
        </p15:guide>
        <p15:guide id="6" pos="504">
          <p15:clr>
            <a:srgbClr val="F26B43"/>
          </p15:clr>
        </p15:guide>
        <p15:guide id="7" orient="horz" pos="3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9.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1.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2.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3.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5.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Chapter 5</a:t>
            </a:r>
            <a:br>
              <a:rPr lang="en-US" dirty="0"/>
            </a:br>
            <a:br>
              <a:rPr lang="en-US" dirty="0"/>
            </a:br>
            <a:r>
              <a:rPr lang="en-US" dirty="0"/>
              <a:t>Ecocentrism</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22288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One of Leopold’s Examples: Exterminating wolves and other apex predators from the American west, thereby leading to an overpopulation of deer and other animals, resulting in over-grazing, soil erosion, and other environmental problems.</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180957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Leopold’s criticisms of conservation (cont’d):</a:t>
            </a:r>
            <a:br>
              <a:rPr lang="en-US" dirty="0"/>
            </a:br>
            <a:br>
              <a:rPr lang="en-US" dirty="0"/>
            </a:br>
            <a:r>
              <a:rPr lang="en-US" sz="2700" dirty="0"/>
              <a:t>2. Conservation measures motivated solely by economic gain tend to ignore organisms that have little direct commercial value but may be essential for ecological health.</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139959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Leopold’s criticisms (cont’d):</a:t>
            </a:r>
            <a:br>
              <a:rPr lang="en-US" dirty="0"/>
            </a:br>
            <a:br>
              <a:rPr lang="en-US" dirty="0"/>
            </a:br>
            <a:r>
              <a:rPr lang="en-US" sz="2700" dirty="0"/>
              <a:t>3. Conservation measures tend to be ineffective if property owners are motivated solely by economic concerns.</a:t>
            </a:r>
            <a:br>
              <a:rPr lang="en-US" sz="2700" dirty="0"/>
            </a:br>
            <a:br>
              <a:rPr lang="en-US" sz="2700" dirty="0"/>
            </a:br>
            <a:r>
              <a:rPr lang="en-US" sz="2200" dirty="0"/>
              <a:t>Example: lack of concern for topsoil erosion when short-term profits can be earned.</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347984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According to Leopold, to adequately protect the environment we need to shift to a whole new way of thinking about nature: A Land ethic.</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714220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According to the land ethic,</a:t>
            </a:r>
            <a:br>
              <a:rPr lang="en-US" dirty="0"/>
            </a:br>
            <a:br>
              <a:rPr lang="en-US" dirty="0"/>
            </a:br>
            <a:r>
              <a:rPr lang="en-US" sz="2700" dirty="0"/>
              <a:t>1. We should extend direct ethical concern to “the land,” i.e., to the natural environment itself (including soils, waters, and other non-living parts of “the biotic community”).</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4803877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2. We should see ourselves not as conquerors of the land but as plain members and citizens of the biotic community.</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4457799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3. Our ultimate guiding principle (Leopold’s “summary moral maxim”) in thinking about the environment should be: A Thing is right when it tends to preserve the integrity, stability, and beauty of the biotic community. It is wrong when it tends otherwise.</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543996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Leopold’s central argument for the land ethic:</a:t>
            </a:r>
            <a:br>
              <a:rPr lang="en-US" dirty="0"/>
            </a:br>
            <a:br>
              <a:rPr lang="en-US" dirty="0"/>
            </a:br>
            <a:r>
              <a:rPr lang="en-US" sz="2700" dirty="0"/>
              <a:t>1. Humans, in virtue of their longstanding human-centered “conquer-the-land” mindset, are now causing great and irreversible damage to the environment.</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4774758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Leopold’s central argument (cont’d):</a:t>
            </a:r>
            <a:br>
              <a:rPr lang="en-US" dirty="0"/>
            </a:br>
            <a:br>
              <a:rPr lang="en-US" dirty="0"/>
            </a:br>
            <a:r>
              <a:rPr lang="en-US" sz="2700" dirty="0"/>
              <a:t>2. Thus, it is an ecological necessity to abandon traditional human- and economic-centered ways of viewing nature and adopt an ecocentric land ethic.</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941781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Leopold’s central argument (cont’d):</a:t>
            </a:r>
            <a:br>
              <a:rPr lang="en-US" dirty="0"/>
            </a:br>
            <a:br>
              <a:rPr lang="en-US" dirty="0"/>
            </a:br>
            <a:r>
              <a:rPr lang="en-US" dirty="0"/>
              <a:t>3. Humans naturally or instinctively tend to care most for “kith and kin”—their relatives, friends, and neighbors.</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270794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400" dirty="0"/>
              <a:t>Ecocentrism: The view that both individual living things and certain ecological wholes (e.g., species and ecosystems) have moral standing, and that our primary environmental concern should be with the health and well-being of ecological wholes.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5976520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Leopold’s central argument (cont’d)”</a:t>
            </a:r>
            <a:br>
              <a:rPr lang="en-US" dirty="0"/>
            </a:br>
            <a:br>
              <a:rPr lang="en-US" dirty="0"/>
            </a:br>
            <a:r>
              <a:rPr lang="en-US" sz="2700" dirty="0"/>
              <a:t>4. Recent advances in science and in human ethical development now make it possible for us to regard “the land” as kith and kin, as part of our human community.</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1081583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Leopold’s central argument (cont’d):</a:t>
            </a:r>
            <a:br>
              <a:rPr lang="en-US" dirty="0"/>
            </a:br>
            <a:br>
              <a:rPr lang="en-US" dirty="0"/>
            </a:br>
            <a:r>
              <a:rPr lang="en-US" dirty="0"/>
              <a:t>5. Thus, it is now a real psychological possibility to adopt a new ecocentric land ethic, a new “ecological conscience.”</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0508689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Leopold’s central argument (cont’d):</a:t>
            </a:r>
            <a:br>
              <a:rPr lang="en-US" dirty="0"/>
            </a:br>
            <a:br>
              <a:rPr lang="en-US" dirty="0"/>
            </a:br>
            <a:r>
              <a:rPr lang="en-US" dirty="0"/>
              <a:t>6. Thus, we both can and should adopt a new ecocentric land ethic.</a:t>
            </a:r>
            <a:br>
              <a:rPr lang="en-US" dirty="0"/>
            </a:br>
            <a:br>
              <a:rPr lang="en-US" dirty="0"/>
            </a:br>
            <a:r>
              <a:rPr lang="en-US" dirty="0"/>
              <a:t>Convincing?</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6328917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Attractions of Leopold’s land ethic:</a:t>
            </a:r>
            <a:br>
              <a:rPr lang="en-US" dirty="0"/>
            </a:br>
            <a:br>
              <a:rPr lang="en-US" dirty="0"/>
            </a:br>
            <a:r>
              <a:rPr lang="en-US" dirty="0"/>
              <a:t>1. Unlike many other environmental theories, it fits well with mainstream environmental thought.</a:t>
            </a:r>
            <a:br>
              <a:rPr lang="en-US" dirty="0"/>
            </a:b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564107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Examples:</a:t>
            </a:r>
            <a:br>
              <a:rPr lang="en-US" dirty="0"/>
            </a:br>
            <a:br>
              <a:rPr lang="en-US" dirty="0"/>
            </a:br>
            <a:r>
              <a:rPr lang="en-US" dirty="0"/>
              <a:t>1. Focus on the health of ecosystems as a whole.</a:t>
            </a:r>
            <a:br>
              <a:rPr lang="en-US" dirty="0"/>
            </a:br>
            <a:br>
              <a:rPr lang="en-US" dirty="0"/>
            </a:br>
            <a:r>
              <a:rPr lang="en-US" dirty="0"/>
              <a:t>2. Focus on native species over invasive ones.</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9651126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3. Permitting hunting or selective culling to keep overpopulated or invasive species in check. (Leopold was himself an avid hunter.)</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3184340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200" dirty="0"/>
              <a:t>4. Avoiding extremist claims (e.g., that radical reductions in human population are necessary, or that all plants and animals must be treated equally).</a:t>
            </a:r>
            <a:br>
              <a:rPr lang="en-US" sz="2200" dirty="0"/>
            </a:br>
            <a:br>
              <a:rPr lang="en-US" sz="2200" dirty="0"/>
            </a:br>
            <a:r>
              <a:rPr lang="en-US" sz="2200" dirty="0"/>
              <a:t>Leopold’s land ethic mandates that we extend direct ethical concern to the land, not that we chuck civilization and return to a hunter-gatherer stage.</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9383788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Problems/Issues with Leopold’s land ethic:</a:t>
            </a:r>
            <a:br>
              <a:rPr lang="en-US" dirty="0"/>
            </a:br>
            <a:br>
              <a:rPr lang="en-US" dirty="0"/>
            </a:br>
            <a:r>
              <a:rPr lang="en-US" sz="2700" dirty="0"/>
              <a:t>1. How exactly should we understand Leopold’s “summary moral maxim”—that “a thing is right when it tends to preserve the integrity, stability, and beauty of the biotic community”?</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1161306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In particular, should we understand the summary moral maxim literally or as a kind of “rule of thumb” with reasonable exceptions? If the latter, what exceptions?</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522267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Other issues with Leopold’s summary moral maxim:</a:t>
            </a:r>
            <a:br>
              <a:rPr lang="en-US" dirty="0"/>
            </a:br>
            <a:br>
              <a:rPr lang="en-US" dirty="0"/>
            </a:br>
            <a:r>
              <a:rPr lang="en-US" sz="2700" dirty="0"/>
              <a:t>* What is a “biotic community”? How many biotic communities exist in, say, the Arctic tundra or Yosemite National Park? Can a person belong to more than one biotic community at a time? If so, which should they prioritize?</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336594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400" dirty="0"/>
              <a:t>How ecocentrism differs from biocentrism:</a:t>
            </a:r>
            <a:br>
              <a:rPr lang="en-US" sz="2400" dirty="0"/>
            </a:br>
            <a:br>
              <a:rPr lang="en-US" sz="2400" dirty="0"/>
            </a:br>
            <a:r>
              <a:rPr lang="en-US" sz="2400" dirty="0"/>
              <a:t>Biocentrism is a “life-centered” view that claims that only living things have moral standing. Ecocentrism is a “nature-centered” view that asserts that some non-living things (like ecosystems) also have moral standing.</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8773941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Other issues (cont’d):</a:t>
            </a:r>
            <a:br>
              <a:rPr lang="en-US" dirty="0"/>
            </a:br>
            <a:br>
              <a:rPr lang="en-US" dirty="0"/>
            </a:br>
            <a:r>
              <a:rPr lang="en-US" sz="2700" dirty="0"/>
              <a:t>* What does it mean for a biotic community to possess “integrity”? If I plant a flower garden in my backyard, have I wrongly destroyed the integrity of some biotic community?</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715852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Other issues (cont’d)”</a:t>
            </a:r>
            <a:br>
              <a:rPr lang="en-US" dirty="0"/>
            </a:br>
            <a:br>
              <a:rPr lang="en-US" dirty="0"/>
            </a:br>
            <a:r>
              <a:rPr lang="en-US" sz="2700" dirty="0"/>
              <a:t>*Integrity,” “stability,” and “beauty” seem to be different and potentially conflicting values. What should we do if they point in different directions?</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159002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Problems/Issues with Leopold’s Land Ethic (cont’d):</a:t>
            </a:r>
            <a:br>
              <a:rPr lang="en-US" dirty="0"/>
            </a:br>
            <a:br>
              <a:rPr lang="en-US" dirty="0"/>
            </a:br>
            <a:r>
              <a:rPr lang="en-US" sz="2200" dirty="0"/>
              <a:t>2. At several points, Leopold suggests that science supports the land ethic—especially the claim that we should regard ourselves as plain citizens and members of the biotic community. But does science support the land ethic? If so, how exactly?</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0520876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Problems/issues with Leopold (cont’d):</a:t>
            </a:r>
            <a:br>
              <a:rPr lang="en-US" dirty="0"/>
            </a:br>
            <a:br>
              <a:rPr lang="en-US" dirty="0"/>
            </a:br>
            <a:r>
              <a:rPr lang="en-US" sz="2700" dirty="0"/>
              <a:t>3. Leopold seems to suggest that the good of the biotic community always trumps the good of individual organisms. If so, is this an unacceptable form of “eco-fascism”?</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8742261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Problems/issues with Leopold:</a:t>
            </a:r>
            <a:br>
              <a:rPr lang="en-US" dirty="0"/>
            </a:br>
            <a:br>
              <a:rPr lang="en-US" dirty="0"/>
            </a:br>
            <a:r>
              <a:rPr lang="en-US" dirty="0"/>
              <a:t>4. Leopold says our environmental prime directive should be to </a:t>
            </a:r>
            <a:r>
              <a:rPr lang="en-US" u="sng" dirty="0"/>
              <a:t>preserve</a:t>
            </a:r>
            <a:r>
              <a:rPr lang="en-US" dirty="0"/>
              <a:t> the integrity, etc. of biotic communities.</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321253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But:</a:t>
            </a:r>
            <a:br>
              <a:rPr lang="en-US" dirty="0"/>
            </a:br>
            <a:br>
              <a:rPr lang="en-US" dirty="0"/>
            </a:br>
            <a:r>
              <a:rPr lang="en-US" dirty="0"/>
              <a:t>* </a:t>
            </a:r>
            <a:r>
              <a:rPr lang="en-US" sz="2000" dirty="0"/>
              <a:t>Is it our role to preserve existing healthy ecosystems? Won’t this require constant and massive human interventions to restore naturally disrupted ecosystems after flash floods, ice storms, volcanic eruptions, etc.? And why speak only of </a:t>
            </a:r>
            <a:r>
              <a:rPr lang="en-US" sz="2000" u="sng" dirty="0"/>
              <a:t>preserving</a:t>
            </a:r>
            <a:r>
              <a:rPr lang="en-US" sz="2000" dirty="0"/>
              <a:t> current healthy ecosystems? What about </a:t>
            </a:r>
            <a:r>
              <a:rPr lang="en-US" sz="2000" u="sng" dirty="0"/>
              <a:t>restoring</a:t>
            </a:r>
            <a:r>
              <a:rPr lang="en-US" sz="2000" dirty="0"/>
              <a:t> biotic communities humans have damaged?</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1154309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 IS it ever OK to seek to </a:t>
            </a:r>
            <a:r>
              <a:rPr lang="en-US" u="sng" dirty="0"/>
              <a:t>improve</a:t>
            </a:r>
            <a:r>
              <a:rPr lang="en-US" dirty="0"/>
              <a:t> nature, e.g., by damning a river to “make the desert bloom” or prevent destructive floods?</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7653127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 </a:t>
            </a:r>
            <a:r>
              <a:rPr lang="en-US" sz="2200" dirty="0"/>
              <a:t>If humans must always preserve existing healthy ecosystems, does this open Leopold to the charge of “misanthropy”—hostility to humankind and human progress?</a:t>
            </a:r>
            <a:br>
              <a:rPr lang="en-US" sz="2200" dirty="0"/>
            </a:br>
            <a:br>
              <a:rPr lang="en-US" sz="2200" dirty="0"/>
            </a:br>
            <a:r>
              <a:rPr lang="en-US" sz="2200" dirty="0"/>
              <a:t>Again, how do we balance our desire for a prosperous and high-quality civilization with our desire to preserve a healthy and beautiful environment?</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0507452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200" dirty="0"/>
              <a:t>In sum, there </a:t>
            </a:r>
            <a:r>
              <a:rPr lang="en-US" sz="2200"/>
              <a:t>are fairly </a:t>
            </a:r>
            <a:r>
              <a:rPr lang="en-US" sz="2200" dirty="0"/>
              <a:t>serious issues with Leopold’s land ethic as formulated in “A Sand County Almanac.”</a:t>
            </a:r>
            <a:br>
              <a:rPr lang="en-US" sz="2200" dirty="0"/>
            </a:br>
            <a:br>
              <a:rPr lang="en-US" sz="2200" dirty="0"/>
            </a:br>
            <a:r>
              <a:rPr lang="en-US" sz="2200" dirty="0"/>
              <a:t>Therefore . . . What? </a:t>
            </a:r>
            <a:br>
              <a:rPr lang="en-US" sz="2200" dirty="0"/>
            </a:br>
            <a:br>
              <a:rPr lang="en-US" sz="2200" dirty="0"/>
            </a:br>
            <a:r>
              <a:rPr lang="en-US" sz="2200" dirty="0"/>
              <a:t>Scrap the land ethic entirely??</a:t>
            </a:r>
            <a:br>
              <a:rPr lang="en-US" sz="2200" dirty="0"/>
            </a:br>
            <a:br>
              <a:rPr lang="en-US" sz="2200" dirty="0"/>
            </a:br>
            <a:r>
              <a:rPr lang="en-US" sz="2200" dirty="0"/>
              <a:t>clarify and modify the land ethic in ways that help to shore it up?</a:t>
            </a:r>
            <a:br>
              <a:rPr lang="en-US" sz="2200" dirty="0"/>
            </a:br>
            <a:br>
              <a:rPr lang="en-US" sz="2200" dirty="0"/>
            </a:br>
            <a:r>
              <a:rPr lang="en-US" sz="2200" dirty="0"/>
              <a:t>Bassham suggests—here and then more fully in Chapter 7—that we attempt the latter.</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4199948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200" dirty="0" err="1"/>
              <a:t>Bassham’s</a:t>
            </a:r>
            <a:r>
              <a:rPr lang="en-US" sz="2200" dirty="0"/>
              <a:t> suggestions for a “modified land ethic”:</a:t>
            </a:r>
            <a:br>
              <a:rPr lang="en-US" sz="2200" dirty="0"/>
            </a:br>
            <a:br>
              <a:rPr lang="en-US" sz="2200" dirty="0"/>
            </a:br>
            <a:r>
              <a:rPr lang="en-US" sz="2200" dirty="0"/>
              <a:t>1. Scrap the Summary moral maxim and replace it with a plurality of general principles reflective of Leopold’s </a:t>
            </a:r>
            <a:r>
              <a:rPr lang="en-US" sz="2200" dirty="0" err="1"/>
              <a:t>ecocentric</a:t>
            </a:r>
            <a:r>
              <a:rPr lang="en-US" sz="2200" dirty="0"/>
              <a:t> vision and priorities.</a:t>
            </a:r>
            <a:br>
              <a:rPr lang="en-US" sz="2200" dirty="0"/>
            </a:br>
            <a:br>
              <a:rPr lang="en-US" sz="2200" dirty="0"/>
            </a:b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179493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The founder and leading representative of ecocentrism: Aldo Leopold (1887 – 1948).</a:t>
            </a:r>
            <a:br>
              <a:rPr lang="en-US" sz="2700" dirty="0"/>
            </a:br>
            <a:br>
              <a:rPr lang="en-US" sz="2700" dirty="0"/>
            </a:br>
            <a:r>
              <a:rPr lang="en-US" sz="2700" dirty="0"/>
              <a:t>Leopold’s most important environmental work: </a:t>
            </a:r>
            <a:r>
              <a:rPr lang="en-US" sz="2700" i="1" dirty="0"/>
              <a:t>A Sand County Almanac</a:t>
            </a:r>
            <a:r>
              <a:rPr lang="en-US" sz="2700" dirty="0"/>
              <a:t>. (1949).</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0766170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200" dirty="0" err="1"/>
              <a:t>Bassham’s</a:t>
            </a:r>
            <a:r>
              <a:rPr lang="en-US" sz="2200" dirty="0"/>
              <a:t> suggestions for a “modified land ethic”:</a:t>
            </a:r>
            <a:br>
              <a:rPr lang="en-US" sz="2200" dirty="0"/>
            </a:br>
            <a:br>
              <a:rPr lang="en-US" sz="2200" dirty="0"/>
            </a:br>
            <a:r>
              <a:rPr lang="en-US" sz="2200" dirty="0"/>
              <a:t>Plausible examples of such principles might include some of the ecological norms expressed in The widely-embraced Earth Charter (2000). Examples:</a:t>
            </a:r>
            <a:br>
              <a:rPr lang="en-US" sz="2200" dirty="0"/>
            </a:br>
            <a:br>
              <a:rPr lang="en-US" sz="2200" dirty="0"/>
            </a:br>
            <a:br>
              <a:rPr lang="en-US" sz="2200" dirty="0"/>
            </a:br>
            <a:br>
              <a:rPr lang="en-US" sz="2200" dirty="0"/>
            </a:b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40036336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200" dirty="0" err="1"/>
              <a:t>Bassham’s</a:t>
            </a:r>
            <a:r>
              <a:rPr lang="en-US" sz="2200" dirty="0"/>
              <a:t> suggestions for a “modified land ethic”:</a:t>
            </a:r>
            <a:br>
              <a:rPr lang="en-US" sz="2200" dirty="0"/>
            </a:br>
            <a:br>
              <a:rPr lang="en-US" sz="2200" dirty="0"/>
            </a:br>
            <a:r>
              <a:rPr lang="en-US" sz="2200" dirty="0"/>
              <a:t>* respect earth and life in all its diversity.</a:t>
            </a:r>
            <a:br>
              <a:rPr lang="en-US" sz="2200" dirty="0"/>
            </a:br>
            <a:br>
              <a:rPr lang="en-US" sz="2200" dirty="0"/>
            </a:br>
            <a:r>
              <a:rPr lang="en-US" sz="2200" dirty="0"/>
              <a:t>* Care for the community of life with understanding, compassion, and love.</a:t>
            </a:r>
            <a:br>
              <a:rPr lang="en-US" sz="2200" dirty="0"/>
            </a:br>
            <a:br>
              <a:rPr lang="en-US" sz="2200" dirty="0"/>
            </a:br>
            <a:r>
              <a:rPr lang="en-US" sz="2200" dirty="0"/>
              <a:t>* Protect and restore the integrity of Earth’s ecological systems, with special concern for biological diversity and the natural processes that sustain life.</a:t>
            </a:r>
            <a:br>
              <a:rPr lang="en-US" sz="2200" dirty="0"/>
            </a:br>
            <a:br>
              <a:rPr lang="en-US" sz="2200" dirty="0"/>
            </a:br>
            <a:br>
              <a:rPr lang="en-US" sz="2200" dirty="0"/>
            </a:br>
            <a:br>
              <a:rPr lang="en-US" sz="2200" dirty="0"/>
            </a:b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5293056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200" dirty="0" err="1"/>
              <a:t>Bassham’s</a:t>
            </a:r>
            <a:r>
              <a:rPr lang="en-US" sz="2200" dirty="0"/>
              <a:t> “modified land ethic” (cont’d):</a:t>
            </a:r>
            <a:br>
              <a:rPr lang="en-US" sz="2200" dirty="0"/>
            </a:br>
            <a:br>
              <a:rPr lang="en-US" dirty="0"/>
            </a:br>
            <a:r>
              <a:rPr lang="en-US" sz="2700" dirty="0"/>
              <a:t>2. Make clear that such principles are general and aspirational; that they are not exceptionless; that they can conflict; and that they must be interpreted reasonably and not with wooden literalness.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59778093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200" dirty="0" err="1"/>
              <a:t>Bassham’s</a:t>
            </a:r>
            <a:r>
              <a:rPr lang="en-US" sz="2200" dirty="0"/>
              <a:t> “modified land ethic” (cont’d):</a:t>
            </a:r>
            <a:br>
              <a:rPr lang="en-US" sz="2200" dirty="0"/>
            </a:br>
            <a:br>
              <a:rPr lang="en-US" dirty="0"/>
            </a:br>
            <a:r>
              <a:rPr lang="en-US" sz="2700" dirty="0"/>
              <a:t>3. Clarify the role that science plays in supporting a modified land ethic. </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7578542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200" dirty="0" err="1"/>
              <a:t>Bassham’s</a:t>
            </a:r>
            <a:r>
              <a:rPr lang="en-US" sz="2200" dirty="0"/>
              <a:t> “modified land ethic” (cont’d):</a:t>
            </a:r>
            <a:br>
              <a:rPr lang="en-US" sz="2200" dirty="0"/>
            </a:br>
            <a:br>
              <a:rPr lang="en-US" dirty="0"/>
            </a:br>
            <a:r>
              <a:rPr lang="en-US" sz="2200" dirty="0"/>
              <a:t>In particular, note that while arguments for a land ethic can be </a:t>
            </a:r>
            <a:r>
              <a:rPr lang="en-US" sz="2200" u="sng" dirty="0"/>
              <a:t>informed</a:t>
            </a:r>
            <a:r>
              <a:rPr lang="en-US" sz="2200" dirty="0"/>
              <a:t> by well-established scientific claims (e.g., that ecosystems are highly complex and interdependent), those claims must be part of a larger values-based argument.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6570732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200" dirty="0" err="1"/>
              <a:t>Bassham’s</a:t>
            </a:r>
            <a:r>
              <a:rPr lang="en-US" sz="2200" dirty="0"/>
              <a:t> “modified land ethic” (cont’d):</a:t>
            </a:r>
            <a:br>
              <a:rPr lang="en-US" sz="2200" dirty="0"/>
            </a:br>
            <a:br>
              <a:rPr lang="en-US" dirty="0"/>
            </a:br>
            <a:r>
              <a:rPr lang="en-US" sz="2200" dirty="0"/>
              <a:t>For additional suggestions from Bassham on developing a defensible </a:t>
            </a:r>
            <a:r>
              <a:rPr lang="en-US" sz="2200" dirty="0" err="1"/>
              <a:t>ecocentric</a:t>
            </a:r>
            <a:r>
              <a:rPr lang="en-US" sz="2200" dirty="0"/>
              <a:t> land ethic, see chapter 7.</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784685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Leopold defends a general environmental ethic he calls “the land ethic.”</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415350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Leopold presents his land ethic as an alternative to the highly anthropocentric brand of “conservationism” that prevailed in his day (the 1940’s).</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70972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According to that brand of conservationism, we should conserve and actively manage natural resources in a sustainable way in order to maximize long-term </a:t>
            </a:r>
            <a:r>
              <a:rPr lang="en-US" u="sng" dirty="0"/>
              <a:t>human</a:t>
            </a:r>
            <a:r>
              <a:rPr lang="en-US" dirty="0"/>
              <a:t> benefit and economic prosperity.</a:t>
            </a:r>
            <a:br>
              <a:rPr lang="en-US" dirty="0"/>
            </a:br>
            <a:br>
              <a:rPr lang="en-US" dirty="0"/>
            </a:b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251476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Leopold offers three major criticisms of that brand of conservationism:</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80104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1. Nature is so complex and interconnected that when humans try to actively manage it for human benefit, they often screw things up in unexpected ways.</a:t>
            </a:r>
            <a:br>
              <a:rPr lang="en-US" dirty="0"/>
            </a:br>
            <a:br>
              <a:rPr lang="en-US" dirty="0"/>
            </a:br>
            <a:r>
              <a:rPr lang="en-US" dirty="0"/>
              <a:t>Examples?</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597902801"/>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1C92F81-A6B6-4190-80A1-406B3B4C18B8}">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7B916DD8-9028-41F0-AB19-FE384D2009A2}">
  <ds:schemaRefs>
    <ds:schemaRef ds:uri="http://schemas.microsoft.com/sharepoint/v3/contenttype/forms"/>
  </ds:schemaRefs>
</ds:datastoreItem>
</file>

<file path=customXml/itemProps3.xml><?xml version="1.0" encoding="utf-8"?>
<ds:datastoreItem xmlns:ds="http://schemas.openxmlformats.org/officeDocument/2006/customXml" ds:itemID="{778B3239-FE1A-45AC-BACA-CC3412D875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{162FDD7D-11A0-4BB3-9CFA-29C9C7ED4365}tf67498733_win32</Template>
  <TotalTime>468</TotalTime>
  <Words>1788</Words>
  <Application>Microsoft Office PowerPoint</Application>
  <PresentationFormat>Widescreen</PresentationFormat>
  <Paragraphs>90</Paragraphs>
  <Slides>45</Slides>
  <Notes>45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45</vt:i4>
      </vt:variant>
    </vt:vector>
  </HeadingPairs>
  <TitlesOfParts>
    <vt:vector size="50" baseType="lpstr">
      <vt:lpstr>Arial</vt:lpstr>
      <vt:lpstr>Calibri</vt:lpstr>
      <vt:lpstr>Calisto MT</vt:lpstr>
      <vt:lpstr>Univers Condensed</vt:lpstr>
      <vt:lpstr>ChronicleVTI</vt:lpstr>
      <vt:lpstr>Chapter 5  Ecocentrism</vt:lpstr>
      <vt:lpstr>Ecocentrism: The view that both individual living things and certain ecological wholes (e.g., species and ecosystems) have moral standing, and that our primary environmental concern should be with the health and well-being of ecological wholes.</vt:lpstr>
      <vt:lpstr>How ecocentrism differs from biocentrism:  Biocentrism is a “life-centered” view that claims that only living things have moral standing. Ecocentrism is a “nature-centered” view that asserts that some non-living things (like ecosystems) also have moral standing.</vt:lpstr>
      <vt:lpstr>The founder and leading representative of ecocentrism: Aldo Leopold (1887 – 1948).  Leopold’s most important environmental work: A Sand County Almanac. (1949).</vt:lpstr>
      <vt:lpstr>Leopold defends a general environmental ethic he calls “the land ethic.”</vt:lpstr>
      <vt:lpstr>Leopold presents his land ethic as an alternative to the highly anthropocentric brand of “conservationism” that prevailed in his day (the 1940’s). </vt:lpstr>
      <vt:lpstr>According to that brand of conservationism, we should conserve and actively manage natural resources in a sustainable way in order to maximize long-term human benefit and economic prosperity.   </vt:lpstr>
      <vt:lpstr>Leopold offers three major criticisms of that brand of conservationism: </vt:lpstr>
      <vt:lpstr>1. Nature is so complex and interconnected that when humans try to actively manage it for human benefit, they often screw things up in unexpected ways.  Examples? </vt:lpstr>
      <vt:lpstr>One of Leopold’s Examples: Exterminating wolves and other apex predators from the American west, thereby leading to an overpopulation of deer and other animals, resulting in over-grazing, soil erosion, and other environmental problems. </vt:lpstr>
      <vt:lpstr>Leopold’s criticisms of conservation (cont’d):  2. Conservation measures motivated solely by economic gain tend to ignore organisms that have little direct commercial value but may be essential for ecological health. </vt:lpstr>
      <vt:lpstr>Leopold’s criticisms (cont’d):  3. Conservation measures tend to be ineffective if property owners are motivated solely by economic concerns.  Example: lack of concern for topsoil erosion when short-term profits can be earned. </vt:lpstr>
      <vt:lpstr>According to Leopold, to adequately protect the environment we need to shift to a whole new way of thinking about nature: A Land ethic. </vt:lpstr>
      <vt:lpstr>According to the land ethic,  1. We should extend direct ethical concern to “the land,” i.e., to the natural environment itself (including soils, waters, and other non-living parts of “the biotic community”). </vt:lpstr>
      <vt:lpstr>2. We should see ourselves not as conquerors of the land but as plain members and citizens of the biotic community. </vt:lpstr>
      <vt:lpstr>3. Our ultimate guiding principle (Leopold’s “summary moral maxim”) in thinking about the environment should be: A Thing is right when it tends to preserve the integrity, stability, and beauty of the biotic community. It is wrong when it tends otherwise. </vt:lpstr>
      <vt:lpstr>Leopold’s central argument for the land ethic:  1. Humans, in virtue of their longstanding human-centered “conquer-the-land” mindset, are now causing great and irreversible damage to the environment. </vt:lpstr>
      <vt:lpstr>Leopold’s central argument (cont’d):  2. Thus, it is an ecological necessity to abandon traditional human- and economic-centered ways of viewing nature and adopt an ecocentric land ethic. </vt:lpstr>
      <vt:lpstr>Leopold’s central argument (cont’d):  3. Humans naturally or instinctively tend to care most for “kith and kin”—their relatives, friends, and neighbors. </vt:lpstr>
      <vt:lpstr>Leopold’s central argument (cont’d)”  4. Recent advances in science and in human ethical development now make it possible for us to regard “the land” as kith and kin, as part of our human community. </vt:lpstr>
      <vt:lpstr>Leopold’s central argument (cont’d):  5. Thus, it is now a real psychological possibility to adopt a new ecocentric land ethic, a new “ecological conscience.” </vt:lpstr>
      <vt:lpstr>Leopold’s central argument (cont’d):  6. Thus, we both can and should adopt a new ecocentric land ethic.  Convincing? </vt:lpstr>
      <vt:lpstr>Attractions of Leopold’s land ethic:  1. Unlike many other environmental theories, it fits well with mainstream environmental thought.  </vt:lpstr>
      <vt:lpstr>Examples:  1. Focus on the health of ecosystems as a whole.  2. Focus on native species over invasive ones. </vt:lpstr>
      <vt:lpstr>3. Permitting hunting or selective culling to keep overpopulated or invasive species in check. (Leopold was himself an avid hunter.) </vt:lpstr>
      <vt:lpstr>4. Avoiding extremist claims (e.g., that radical reductions in human population are necessary, or that all plants and animals must be treated equally).  Leopold’s land ethic mandates that we extend direct ethical concern to the land, not that we chuck civilization and return to a hunter-gatherer stage. </vt:lpstr>
      <vt:lpstr>Problems/Issues with Leopold’s land ethic:  1. How exactly should we understand Leopold’s “summary moral maxim”—that “a thing is right when it tends to preserve the integrity, stability, and beauty of the biotic community”? </vt:lpstr>
      <vt:lpstr>In particular, should we understand the summary moral maxim literally or as a kind of “rule of thumb” with reasonable exceptions? If the latter, what exceptions? </vt:lpstr>
      <vt:lpstr>Other issues with Leopold’s summary moral maxim:  * What is a “biotic community”? How many biotic communities exist in, say, the Arctic tundra or Yosemite National Park? Can a person belong to more than one biotic community at a time? If so, which should they prioritize? </vt:lpstr>
      <vt:lpstr>Other issues (cont’d):  * What does it mean for a biotic community to possess “integrity”? If I plant a flower garden in my backyard, have I wrongly destroyed the integrity of some biotic community? </vt:lpstr>
      <vt:lpstr>Other issues (cont’d)”  *Integrity,” “stability,” and “beauty” seem to be different and potentially conflicting values. What should we do if they point in different directions? </vt:lpstr>
      <vt:lpstr>Problems/Issues with Leopold’s Land Ethic (cont’d):  2. At several points, Leopold suggests that science supports the land ethic—especially the claim that we should regard ourselves as plain citizens and members of the biotic community. But does science support the land ethic? If so, how exactly? </vt:lpstr>
      <vt:lpstr>Problems/issues with Leopold (cont’d):  3. Leopold seems to suggest that the good of the biotic community always trumps the good of individual organisms. If so, is this an unacceptable form of “eco-fascism”? </vt:lpstr>
      <vt:lpstr>Problems/issues with Leopold:  4. Leopold says our environmental prime directive should be to preserve the integrity, etc. of biotic communities. </vt:lpstr>
      <vt:lpstr>But:  * Is it our role to preserve existing healthy ecosystems? Won’t this require constant and massive human interventions to restore naturally disrupted ecosystems after flash floods, ice storms, volcanic eruptions, etc.? And why speak only of preserving current healthy ecosystems? What about restoring biotic communities humans have damaged? </vt:lpstr>
      <vt:lpstr>* IS it ever OK to seek to improve nature, e.g., by damning a river to “make the desert bloom” or prevent destructive floods? </vt:lpstr>
      <vt:lpstr>* If humans must always preserve existing healthy ecosystems, does this open Leopold to the charge of “misanthropy”—hostility to humankind and human progress?  Again, how do we balance our desire for a prosperous and high-quality civilization with our desire to preserve a healthy and beautiful environment? </vt:lpstr>
      <vt:lpstr>In sum, there are fairly serious issues with Leopold’s land ethic as formulated in “A Sand County Almanac.”  Therefore . . . What?   Scrap the land ethic entirely??  clarify and modify the land ethic in ways that help to shore it up?  Bassham suggests—here and then more fully in Chapter 7—that we attempt the latter. </vt:lpstr>
      <vt:lpstr>Bassham’s suggestions for a “modified land ethic”:  1. Scrap the Summary moral maxim and replace it with a plurality of general principles reflective of Leopold’s ecocentric vision and priorities.   </vt:lpstr>
      <vt:lpstr>Bassham’s suggestions for a “modified land ethic”:  Plausible examples of such principles might include some of the ecological norms expressed in The widely-embraced Earth Charter (2000). Examples:     </vt:lpstr>
      <vt:lpstr>Bassham’s suggestions for a “modified land ethic”:  * respect earth and life in all its diversity.  * Care for the community of life with understanding, compassion, and love.  * Protect and restore the integrity of Earth’s ecological systems, with special concern for biological diversity and the natural processes that sustain life.     </vt:lpstr>
      <vt:lpstr>Bassham’s “modified land ethic” (cont’d):  2. Make clear that such principles are general and aspirational; that they are not exceptionless; that they can conflict; and that they must be interpreted reasonably and not with wooden literalness.</vt:lpstr>
      <vt:lpstr>Bassham’s “modified land ethic” (cont’d):  3. Clarify the role that science plays in supporting a modified land ethic. </vt:lpstr>
      <vt:lpstr>Bassham’s “modified land ethic” (cont’d):  In particular, note that while arguments for a land ethic can be informed by well-established scientific claims (e.g., that ecosystems are highly complex and interdependent), those claims must be part of a larger values-based argument.</vt:lpstr>
      <vt:lpstr>Bassham’s “modified land ethic” (cont’d):  For additional suggestions from Bassham on developing a defensible ecocentric land ethic, see chapter 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Gregory Bassham</dc:creator>
  <cp:lastModifiedBy>Gregory Bassham</cp:lastModifiedBy>
  <cp:revision>5</cp:revision>
  <dcterms:created xsi:type="dcterms:W3CDTF">2024-08-26T06:39:40Z</dcterms:created>
  <dcterms:modified xsi:type="dcterms:W3CDTF">2024-09-21T19:21:33Z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