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35"/>
  </p:notesMasterIdLst>
  <p:handoutMasterIdLst>
    <p:handoutMasterId r:id="rId36"/>
  </p:handoutMasterIdLst>
  <p:sldIdLst>
    <p:sldId id="332"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9/23/2024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4118614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3430068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23241329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18244711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24481839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1357562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29054404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28650735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25103602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1272951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16788964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25969741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4710874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10859455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11141602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7073665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42373382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34860658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962427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42001122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19624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12777964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32678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1776725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41375656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2902699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24998924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940209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2634953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14</a:t>
            </a:r>
            <a:br>
              <a:rPr lang="en-US" dirty="0"/>
            </a:br>
            <a:br>
              <a:rPr lang="en-US" dirty="0"/>
            </a:br>
            <a:r>
              <a:rPr lang="en-US" dirty="0"/>
              <a:t>Environmental Disobedience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Forms of unlawful protest (cont’d):</a:t>
            </a:r>
            <a:br>
              <a:rPr lang="en-US" dirty="0"/>
            </a:br>
            <a:br>
              <a:rPr lang="en-US" dirty="0"/>
            </a:br>
            <a:r>
              <a:rPr lang="en-US" sz="2700" dirty="0"/>
              <a:t>Example: occupying the office of a science dean to protest animal experimentation on campus.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28672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Some people claim that it is never morally justifiable to disobey any law.</a:t>
            </a:r>
            <a:br>
              <a:rPr lang="en-US" sz="2700" dirty="0"/>
            </a:br>
            <a:br>
              <a:rPr lang="en-US" sz="2700" dirty="0"/>
            </a:br>
            <a:r>
              <a:rPr lang="en-US" sz="2700" dirty="0"/>
              <a:t>But what of speeding to rush a critically injured child to the hospital? Or Martin Luther King’s campaign of sit-ins in lunch counters?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966881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The issue of whether illegal environmental protest is ever morally justifiable is complicated by disagreements over the importance or advisability of environmental protection in particular circumstances.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53893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In general, the justifiability of illegal environmental protest is clearest in cases where a clear-cut harm can be prevented.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07182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The hardest form of conscientious environmental lawbreaking to justify is militant action.</a:t>
            </a:r>
            <a:br>
              <a:rPr lang="en-US" sz="2700" dirty="0"/>
            </a:br>
            <a:br>
              <a:rPr lang="en-US" sz="2700" dirty="0"/>
            </a:br>
            <a:r>
              <a:rPr lang="en-US" sz="2700" dirty="0"/>
              <a:t>Why?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37790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Reasons why militant action are hard to justify:</a:t>
            </a:r>
            <a:br>
              <a:rPr lang="en-US" sz="2700" dirty="0"/>
            </a:br>
            <a:br>
              <a:rPr lang="en-US" sz="2700" dirty="0"/>
            </a:br>
            <a:r>
              <a:rPr lang="en-US" sz="2700" dirty="0"/>
              <a:t>* involve serious acts of lawbreaking involving force, violence, or property destruction.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25498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Reasons why militant action are hard to justify:</a:t>
            </a:r>
            <a:br>
              <a:rPr lang="en-US" sz="2700" dirty="0"/>
            </a:br>
            <a:br>
              <a:rPr lang="en-US" sz="2700" dirty="0"/>
            </a:br>
            <a:r>
              <a:rPr lang="en-US" sz="2700" dirty="0"/>
              <a:t>* show blatant disrespect for the law</a:t>
            </a:r>
            <a:br>
              <a:rPr lang="en-US" sz="2700" dirty="0"/>
            </a:br>
            <a:br>
              <a:rPr lang="en-US" sz="2700" dirty="0"/>
            </a:br>
            <a:r>
              <a:rPr lang="en-US" sz="2700" dirty="0"/>
              <a:t>*often create risks of harm to innocent third parties or to the lawbreakers themselves.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44390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Reasons why militant action are hard to justify (cont’d):</a:t>
            </a:r>
            <a:br>
              <a:rPr lang="en-US" sz="2700" dirty="0"/>
            </a:br>
            <a:br>
              <a:rPr lang="en-US" sz="2700" dirty="0"/>
            </a:br>
            <a:r>
              <a:rPr lang="en-US" sz="2700" dirty="0"/>
              <a:t>* rarely achieve their objectives and often create a significant backlash</a:t>
            </a:r>
            <a:br>
              <a:rPr lang="en-US" sz="2700" dirty="0"/>
            </a:br>
            <a:br>
              <a:rPr lang="en-US" sz="2700" dirty="0"/>
            </a:br>
            <a:r>
              <a:rPr lang="en-US" sz="2700" dirty="0"/>
              <a:t>* can stoke fears in a manner analogous to terrorism.</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89998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Reasons why militant action are hard to justify (cont’d):</a:t>
            </a:r>
            <a:br>
              <a:rPr lang="en-US" sz="2700" dirty="0"/>
            </a:br>
            <a:br>
              <a:rPr lang="en-US" sz="2700" dirty="0"/>
            </a:br>
            <a:r>
              <a:rPr lang="en-US" sz="2700" dirty="0"/>
              <a:t>* can result in significant prison time, with all the negative consequences this entails for the lawbreaker and for society.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38582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For such reasons, militant environmental actions (e.g., </a:t>
            </a:r>
            <a:r>
              <a:rPr lang="en-US" sz="2700" dirty="0" err="1"/>
              <a:t>ecosabotage</a:t>
            </a:r>
            <a:r>
              <a:rPr lang="en-US" sz="2700" dirty="0"/>
              <a:t>) will rarely be justified.</a:t>
            </a:r>
            <a:br>
              <a:rPr lang="en-US" sz="2700" dirty="0"/>
            </a:br>
            <a:br>
              <a:rPr lang="en-US" sz="2700" dirty="0"/>
            </a:br>
            <a:r>
              <a:rPr lang="en-US" sz="2700" dirty="0"/>
              <a:t>But we can imagine extreme cases where they might be (e.g., disabling an airplane to prevent a crazed, glue-sniffing crop duster from killing a stand of redwood trees).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74183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Issue: Is unlawful environmental protest ever morally justifiable?</a:t>
            </a:r>
            <a:br>
              <a:rPr lang="en-US" dirty="0"/>
            </a:br>
            <a:br>
              <a:rPr lang="en-US" dirty="0"/>
            </a:br>
            <a:r>
              <a:rPr lang="en-US" dirty="0"/>
              <a:t>If so, when?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43544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Let’s focus on civil disobedience, which is presumably the easiest form of environmental lawbreaking to justify because it manifests respect for the law </a:t>
            </a:r>
            <a:r>
              <a:rPr lang="en-US" sz="2700"/>
              <a:t>and often does </a:t>
            </a:r>
            <a:r>
              <a:rPr lang="en-US" sz="2700" dirty="0"/>
              <a:t>not depend on personal ethical or religious grounds that may not be widely shared.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27937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The justifiability of civil disobedience can be addressed from either a utilitarian or a duty-centered ethical perspective.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33347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Some relevant questions to address from a utilitarian perspective:</a:t>
            </a:r>
            <a:br>
              <a:rPr lang="en-US" sz="2700" dirty="0"/>
            </a:br>
            <a:br>
              <a:rPr lang="en-US" sz="2700" dirty="0"/>
            </a:br>
            <a:r>
              <a:rPr lang="en-US" sz="2700" dirty="0"/>
              <a:t>1. How serious is the harm or evil being protested?</a:t>
            </a:r>
            <a:br>
              <a:rPr lang="en-US" sz="2700" dirty="0"/>
            </a:br>
            <a:br>
              <a:rPr lang="en-US" sz="2700" dirty="0"/>
            </a:br>
            <a:r>
              <a:rPr lang="en-US" sz="2700" dirty="0"/>
              <a:t>2. How urgent is the need to prevent that harm or evil?</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22425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Utilitarian factors (cont’d):</a:t>
            </a:r>
            <a:br>
              <a:rPr lang="en-US" sz="2700" dirty="0"/>
            </a:br>
            <a:br>
              <a:rPr lang="en-US" sz="2700" dirty="0"/>
            </a:br>
            <a:r>
              <a:rPr lang="en-US" sz="2700" dirty="0"/>
              <a:t>3. Are the protestors goals widely shared by the community?</a:t>
            </a:r>
            <a:br>
              <a:rPr lang="en-US" sz="2700" dirty="0"/>
            </a:br>
            <a:br>
              <a:rPr lang="en-US" sz="2700" dirty="0"/>
            </a:br>
            <a:r>
              <a:rPr lang="en-US" sz="2700" dirty="0"/>
              <a:t>4. Have legal means for addressing the harm been actively pursued or exhausted?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87968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Utilitarian factors (cont’d):</a:t>
            </a:r>
            <a:br>
              <a:rPr lang="en-US" sz="2700" dirty="0"/>
            </a:br>
            <a:br>
              <a:rPr lang="en-US" sz="2700" dirty="0"/>
            </a:br>
            <a:r>
              <a:rPr lang="en-US" sz="2700" dirty="0"/>
              <a:t>5. How serious a crime will the protest involve?</a:t>
            </a:r>
            <a:br>
              <a:rPr lang="en-US" sz="2700" dirty="0"/>
            </a:br>
            <a:br>
              <a:rPr lang="en-US" sz="2700" dirty="0"/>
            </a:br>
            <a:r>
              <a:rPr lang="en-US" sz="2700" dirty="0"/>
              <a:t>6. Is the protest likely to resort in violence?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40076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Utilitarian factors (cont’d):</a:t>
            </a:r>
            <a:br>
              <a:rPr lang="en-US" sz="2700" dirty="0"/>
            </a:br>
            <a:br>
              <a:rPr lang="en-US" sz="2700" dirty="0"/>
            </a:br>
            <a:r>
              <a:rPr lang="en-US" sz="2700" dirty="0"/>
              <a:t>7. Will the protest likely result in great expense or inconvenience?</a:t>
            </a:r>
            <a:br>
              <a:rPr lang="en-US" sz="2700" dirty="0"/>
            </a:br>
            <a:br>
              <a:rPr lang="en-US" sz="2700" dirty="0"/>
            </a:br>
            <a:r>
              <a:rPr lang="en-US" sz="2700" dirty="0"/>
              <a:t>8. Will a bad example be set?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53265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Utilitarian factors (cont’d):</a:t>
            </a:r>
            <a:br>
              <a:rPr lang="en-US" sz="2700" dirty="0"/>
            </a:br>
            <a:br>
              <a:rPr lang="en-US" sz="2700" dirty="0"/>
            </a:br>
            <a:r>
              <a:rPr lang="en-US" sz="2700" dirty="0"/>
              <a:t>9. Will the protest result in disrespect for the law?</a:t>
            </a:r>
            <a:br>
              <a:rPr lang="en-US" sz="2700" dirty="0"/>
            </a:br>
            <a:br>
              <a:rPr lang="en-US" sz="2700" dirty="0"/>
            </a:br>
            <a:r>
              <a:rPr lang="en-US" sz="2700" dirty="0"/>
              <a:t>10. Will there be a serious backlash against the protester and their cause?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76826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Utilitarian factors (cont’d):</a:t>
            </a:r>
            <a:br>
              <a:rPr lang="en-US" sz="2700" dirty="0"/>
            </a:br>
            <a:br>
              <a:rPr lang="en-US" sz="2700" dirty="0"/>
            </a:br>
            <a:r>
              <a:rPr lang="en-US" sz="2700" dirty="0"/>
              <a:t>11. Is the protest likely to succeed, or will it be (In the words of “Animal House”) a “futile and stupid gesture”?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0372437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From a duty-centered ethical perspective, many of these questions will also be relevant (e.g., the presumptive wrongness of acts that result in violence or cause disrespect for the law).</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896673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Other ethical principles that might be relevant from a duty-centered perspective include:</a:t>
            </a:r>
            <a:br>
              <a:rPr lang="en-US" sz="2700" dirty="0"/>
            </a:br>
            <a:br>
              <a:rPr lang="en-US" sz="2700" dirty="0"/>
            </a:br>
            <a:r>
              <a:rPr lang="en-US" sz="2200" dirty="0"/>
              <a:t>* Obey the law unless you have a compelling reason not to.</a:t>
            </a:r>
            <a:br>
              <a:rPr lang="en-US" sz="2200" dirty="0"/>
            </a:br>
            <a:br>
              <a:rPr lang="en-US" sz="2200" dirty="0"/>
            </a:br>
            <a:r>
              <a:rPr lang="en-US" sz="2200" dirty="0"/>
              <a:t>* Those who enjoy the benefits of a just and well-ordered society have a duty, in fairness, to bear its just burdens, including the burden of legal obedience (principle of fair play).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96133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Forms of unlawful forms of protest</a:t>
            </a:r>
            <a:br>
              <a:rPr lang="en-US" dirty="0"/>
            </a:br>
            <a:br>
              <a:rPr lang="en-US" dirty="0"/>
            </a:br>
            <a:r>
              <a:rPr lang="en-US" dirty="0"/>
              <a:t>1. Conscientious evasion: a covert act to evade a law or lawful command, motivated by personal ethical or religious belief.</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92514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err="1"/>
              <a:t>Bassham’s</a:t>
            </a:r>
            <a:r>
              <a:rPr lang="en-US" sz="2400" dirty="0"/>
              <a:t> view: In general, environmental civil disobedience will be difficult to justify because such actions rarely succeed, the harms are usually not immediate, and the protestor’s views are usually not widely shared by society.</a:t>
            </a:r>
            <a:br>
              <a:rPr lang="en-US" sz="2400" dirty="0"/>
            </a:br>
            <a:br>
              <a:rPr lang="en-US" sz="2400" dirty="0"/>
            </a:br>
            <a:r>
              <a:rPr lang="en-US" sz="2400"/>
              <a:t>Agree?</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4354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Example: Hiding runaway slaves as part of the Underground Railroad.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682684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Forms of unlawful protest (cont’d):</a:t>
            </a:r>
            <a:br>
              <a:rPr lang="en-US" dirty="0"/>
            </a:br>
            <a:br>
              <a:rPr lang="en-US" dirty="0"/>
            </a:br>
            <a:r>
              <a:rPr lang="en-US" dirty="0"/>
              <a:t>2. Conscientious refusal: A refusal to comply with a law or lawful command, motivated by personal ethical or religious beliefs.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47852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Forms of unlawful protest (cont’d):</a:t>
            </a:r>
            <a:br>
              <a:rPr lang="en-US" dirty="0"/>
            </a:br>
            <a:br>
              <a:rPr lang="en-US" dirty="0"/>
            </a:br>
            <a:r>
              <a:rPr lang="en-US" dirty="0"/>
              <a:t>Example: Thoreau’s refusal to pay his poll tax in protest of the Mexican War.</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81573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Forms of unlawful protest (cont’d):</a:t>
            </a:r>
            <a:br>
              <a:rPr lang="en-US" dirty="0"/>
            </a:br>
            <a:br>
              <a:rPr lang="en-US" dirty="0"/>
            </a:br>
            <a:r>
              <a:rPr lang="en-US" dirty="0"/>
              <a:t>3. Militant action: a form of illegal protest or direct action that involves violence, coercion, or destruction of property.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129840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Forms of unlawful protest (cont’d):</a:t>
            </a:r>
            <a:br>
              <a:rPr lang="en-US" dirty="0"/>
            </a:br>
            <a:br>
              <a:rPr lang="en-US" dirty="0"/>
            </a:br>
            <a:r>
              <a:rPr lang="en-US" dirty="0"/>
              <a:t>Example: Disabling a bulldozer to protest against clear-cutting a forest.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94094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Forms of unlawful protest (cont’d):</a:t>
            </a:r>
            <a:br>
              <a:rPr lang="en-US" dirty="0"/>
            </a:br>
            <a:br>
              <a:rPr lang="en-US" dirty="0"/>
            </a:br>
            <a:r>
              <a:rPr lang="en-US" sz="2700" dirty="0"/>
              <a:t>4. Civil disobedience: A nonviolent, deliberately unlawful act of protest, usually done with the aim of bringing about a change in the law or the policies of the government.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96906681"/>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{162FDD7D-11A0-4BB3-9CFA-29C9C7ED4365}tf67498733_win32</Template>
  <TotalTime>108</TotalTime>
  <Words>987</Words>
  <Application>Microsoft Office PowerPoint</Application>
  <PresentationFormat>Widescreen</PresentationFormat>
  <Paragraphs>60</Paragraphs>
  <Slides>30</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Calisto MT</vt:lpstr>
      <vt:lpstr>Univers Condensed</vt:lpstr>
      <vt:lpstr>ChronicleVTI</vt:lpstr>
      <vt:lpstr>Chapter 14  Environmental Disobedience</vt:lpstr>
      <vt:lpstr>Issue: Is unlawful environmental protest ever morally justifiable?  If so, when?</vt:lpstr>
      <vt:lpstr>Forms of unlawful forms of protest  1. Conscientious evasion: a covert act to evade a law or lawful command, motivated by personal ethical or religious belief.</vt:lpstr>
      <vt:lpstr>Example: Hiding runaway slaves as part of the Underground Railroad.</vt:lpstr>
      <vt:lpstr>Forms of unlawful protest (cont’d):  2. Conscientious refusal: A refusal to comply with a law or lawful command, motivated by personal ethical or religious beliefs.</vt:lpstr>
      <vt:lpstr>Forms of unlawful protest (cont’d):  Example: Thoreau’s refusal to pay his poll tax in protest of the Mexican War.</vt:lpstr>
      <vt:lpstr>Forms of unlawful protest (cont’d):  3. Militant action: a form of illegal protest or direct action that involves violence, coercion, or destruction of property.</vt:lpstr>
      <vt:lpstr>Forms of unlawful protest (cont’d):  Example: Disabling a bulldozer to protest against clear-cutting a forest.</vt:lpstr>
      <vt:lpstr>Forms of unlawful protest (cont’d):  4. Civil disobedience: A nonviolent, deliberately unlawful act of protest, usually done with the aim of bringing about a change in the law or the policies of the government.</vt:lpstr>
      <vt:lpstr>Forms of unlawful protest (cont’d):  Example: occupying the office of a science dean to protest animal experimentation on campus.</vt:lpstr>
      <vt:lpstr>Some people claim that it is never morally justifiable to disobey any law.  But what of speeding to rush a critically injured child to the hospital? Or Martin Luther King’s campaign of sit-ins in lunch counters?</vt:lpstr>
      <vt:lpstr>The issue of whether illegal environmental protest is ever morally justifiable is complicated by disagreements over the importance or advisability of environmental protection in particular circumstances.</vt:lpstr>
      <vt:lpstr>In general, the justifiability of illegal environmental protest is clearest in cases where a clear-cut harm can be prevented.</vt:lpstr>
      <vt:lpstr>The hardest form of conscientious environmental lawbreaking to justify is militant action.  Why?</vt:lpstr>
      <vt:lpstr>Reasons why militant action are hard to justify:  * involve serious acts of lawbreaking involving force, violence, or property destruction.</vt:lpstr>
      <vt:lpstr>Reasons why militant action are hard to justify:  * show blatant disrespect for the law  *often create risks of harm to innocent third parties or to the lawbreakers themselves.</vt:lpstr>
      <vt:lpstr>Reasons why militant action are hard to justify (cont’d):  * rarely achieve their objectives and often create a significant backlash  * can stoke fears in a manner analogous to terrorism.</vt:lpstr>
      <vt:lpstr>Reasons why militant action are hard to justify (cont’d):  * can result in significant prison time, with all the negative consequences this entails for the lawbreaker and for society.</vt:lpstr>
      <vt:lpstr>For such reasons, militant environmental actions (e.g., ecosabotage) will rarely be justified.  But we can imagine extreme cases where they might be (e.g., disabling an airplane to prevent a crazed, glue-sniffing crop duster from killing a stand of redwood trees).</vt:lpstr>
      <vt:lpstr>Let’s focus on civil disobedience, which is presumably the easiest form of environmental lawbreaking to justify because it manifests respect for the law and often does not depend on personal ethical or religious grounds that may not be widely shared.</vt:lpstr>
      <vt:lpstr>The justifiability of civil disobedience can be addressed from either a utilitarian or a duty-centered ethical perspective.</vt:lpstr>
      <vt:lpstr>Some relevant questions to address from a utilitarian perspective:  1. How serious is the harm or evil being protested?  2. How urgent is the need to prevent that harm or evil?</vt:lpstr>
      <vt:lpstr>Utilitarian factors (cont’d):  3. Are the protestors goals widely shared by the community?  4. Have legal means for addressing the harm been actively pursued or exhausted?</vt:lpstr>
      <vt:lpstr>Utilitarian factors (cont’d):  5. How serious a crime will the protest involve?  6. Is the protest likely to resort in violence?</vt:lpstr>
      <vt:lpstr>Utilitarian factors (cont’d):  7. Will the protest likely result in great expense or inconvenience?  8. Will a bad example be set?</vt:lpstr>
      <vt:lpstr>Utilitarian factors (cont’d):  9. Will the protest result in disrespect for the law?  10. Will there be a serious backlash against the protester and their cause?</vt:lpstr>
      <vt:lpstr>Utilitarian factors (cont’d):  11. Is the protest likely to succeed, or will it be (In the words of “Animal House”) a “futile and stupid gesture”?</vt:lpstr>
      <vt:lpstr>From a duty-centered ethical perspective, many of these questions will also be relevant (e.g., the presumptive wrongness of acts that result in violence or cause disrespect for the law).</vt:lpstr>
      <vt:lpstr>Other ethical principles that might be relevant from a duty-centered perspective include:  * Obey the law unless you have a compelling reason not to.  * Those who enjoy the benefits of a just and well-ordered society have a duty, in fairness, to bear its just burdens, including the burden of legal obedience (principle of fair play).</vt:lpstr>
      <vt:lpstr>Bassham’s view: In general, environmental civil disobedience will be difficult to justify because such actions rarely succeed, the harms are usually not immediate, and the protestor’s views are usually not widely shared by society.  Agree?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3</cp:revision>
  <dcterms:created xsi:type="dcterms:W3CDTF">2024-08-27T14:57:04Z</dcterms:created>
  <dcterms:modified xsi:type="dcterms:W3CDTF">2024-09-23T10:36:02Z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