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706" r:id="rId4"/>
  </p:sldMasterIdLst>
  <p:notesMasterIdLst>
    <p:notesMasterId r:id="rId50"/>
  </p:notesMasterIdLst>
  <p:handoutMasterIdLst>
    <p:handoutMasterId r:id="rId51"/>
  </p:handoutMasterIdLst>
  <p:sldIdLst>
    <p:sldId id="332" r:id="rId5"/>
    <p:sldId id="333" r:id="rId6"/>
    <p:sldId id="334" r:id="rId7"/>
    <p:sldId id="335" r:id="rId8"/>
    <p:sldId id="336" r:id="rId9"/>
    <p:sldId id="337" r:id="rId10"/>
    <p:sldId id="338" r:id="rId11"/>
    <p:sldId id="376" r:id="rId12"/>
    <p:sldId id="339" r:id="rId13"/>
    <p:sldId id="340" r:id="rId14"/>
    <p:sldId id="341" r:id="rId15"/>
    <p:sldId id="342" r:id="rId16"/>
    <p:sldId id="349" r:id="rId17"/>
    <p:sldId id="348" r:id="rId18"/>
    <p:sldId id="343" r:id="rId19"/>
    <p:sldId id="344" r:id="rId20"/>
    <p:sldId id="345" r:id="rId21"/>
    <p:sldId id="346" r:id="rId22"/>
    <p:sldId id="347" r:id="rId23"/>
    <p:sldId id="350" r:id="rId24"/>
    <p:sldId id="351" r:id="rId25"/>
    <p:sldId id="352" r:id="rId26"/>
    <p:sldId id="353" r:id="rId27"/>
    <p:sldId id="354" r:id="rId28"/>
    <p:sldId id="355" r:id="rId29"/>
    <p:sldId id="356" r:id="rId30"/>
    <p:sldId id="357" r:id="rId31"/>
    <p:sldId id="358" r:id="rId32"/>
    <p:sldId id="359" r:id="rId33"/>
    <p:sldId id="360" r:id="rId34"/>
    <p:sldId id="361" r:id="rId35"/>
    <p:sldId id="362" r:id="rId36"/>
    <p:sldId id="363" r:id="rId37"/>
    <p:sldId id="364" r:id="rId38"/>
    <p:sldId id="365" r:id="rId39"/>
    <p:sldId id="366" r:id="rId40"/>
    <p:sldId id="367" r:id="rId41"/>
    <p:sldId id="368" r:id="rId42"/>
    <p:sldId id="369" r:id="rId43"/>
    <p:sldId id="370" r:id="rId44"/>
    <p:sldId id="371" r:id="rId45"/>
    <p:sldId id="372" r:id="rId46"/>
    <p:sldId id="373" r:id="rId47"/>
    <p:sldId id="374" r:id="rId48"/>
    <p:sldId id="375" r:id="rId4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15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C083E6E3-FA7D-4D7B-A595-EF9225AFEA82}">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5388" autoAdjust="0"/>
  </p:normalViewPr>
  <p:slideViewPr>
    <p:cSldViewPr snapToGrid="0">
      <p:cViewPr varScale="1">
        <p:scale>
          <a:sx n="105" d="100"/>
          <a:sy n="105" d="100"/>
        </p:scale>
        <p:origin x="834" y="138"/>
      </p:cViewPr>
      <p:guideLst>
        <p:guide orient="horz" pos="2160"/>
        <p:guide pos="3840"/>
      </p:guideLst>
    </p:cSldViewPr>
  </p:slideViewPr>
  <p:outlineViewPr>
    <p:cViewPr>
      <p:scale>
        <a:sx n="33" d="100"/>
        <a:sy n="33" d="100"/>
      </p:scale>
      <p:origin x="0" y="-3456"/>
    </p:cViewPr>
  </p:outlineViewPr>
  <p:notesTextViewPr>
    <p:cViewPr>
      <p:scale>
        <a:sx n="1" d="1"/>
        <a:sy n="1" d="1"/>
      </p:scale>
      <p:origin x="0" y="0"/>
    </p:cViewPr>
  </p:notesTextViewPr>
  <p:sorterViewPr>
    <p:cViewPr>
      <p:scale>
        <a:sx n="100" d="100"/>
        <a:sy n="100" d="100"/>
      </p:scale>
      <p:origin x="0" y="-7325"/>
    </p:cViewPr>
  </p:sorterViewPr>
  <p:notesViewPr>
    <p:cSldViewPr snapToGrid="0">
      <p:cViewPr varScale="1">
        <p:scale>
          <a:sx n="58" d="100"/>
          <a:sy n="58" d="100"/>
        </p:scale>
        <p:origin x="3240" y="67"/>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slide" Target="slides/slide43.xml"/><Relationship Id="rId50" Type="http://schemas.openxmlformats.org/officeDocument/2006/relationships/notesMaster" Target="notesMasters/notesMaster1.xml"/><Relationship Id="rId55" Type="http://schemas.openxmlformats.org/officeDocument/2006/relationships/tableStyles" Target="tableStyles.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viewProps" Target="viewProps.xml"/><Relationship Id="rId5" Type="http://schemas.openxmlformats.org/officeDocument/2006/relationships/slide" Target="slides/slide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8" Type="http://schemas.openxmlformats.org/officeDocument/2006/relationships/slide" Target="slides/slide4.xml"/><Relationship Id="rId51" Type="http://schemas.openxmlformats.org/officeDocument/2006/relationships/handoutMaster" Target="handoutMasters/handoutMaster1.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20" Type="http://schemas.openxmlformats.org/officeDocument/2006/relationships/slide" Target="slides/slide16.xml"/><Relationship Id="rId41" Type="http://schemas.openxmlformats.org/officeDocument/2006/relationships/slide" Target="slides/slide37.xml"/><Relationship Id="rId54"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2D8E7403-EB4A-4177-AFCE-6A9D7B160C6F}"/>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DAC49177-C030-4043-9380-EA6E4C94A164}"/>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27C7415F-6970-4DE4-93F1-94FEF07D0F1C}" type="datetimeFigureOut">
              <a:rPr lang="en-US" smtClean="0"/>
              <a:t>9/23/2024</a:t>
            </a:fld>
            <a:endParaRPr lang="en-US" dirty="0"/>
          </a:p>
        </p:txBody>
      </p:sp>
      <p:sp>
        <p:nvSpPr>
          <p:cNvPr id="4" name="Footer Placeholder 3">
            <a:extLst>
              <a:ext uri="{FF2B5EF4-FFF2-40B4-BE49-F238E27FC236}">
                <a16:creationId xmlns:a16="http://schemas.microsoft.com/office/drawing/2014/main" id="{BC4C83CE-EC9B-40C4-BD7A-48797AE5B1D7}"/>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7EE9A75D-9B4E-4704-98C7-2A42472F118C}"/>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14CC6D6D-E986-427F-AD9C-4E9408DDBE53}" type="slidenum">
              <a:rPr lang="en-US" smtClean="0"/>
              <a:t>‹#›</a:t>
            </a:fld>
            <a:endParaRPr lang="en-US" dirty="0"/>
          </a:p>
        </p:txBody>
      </p:sp>
    </p:spTree>
    <p:extLst>
      <p:ext uri="{BB962C8B-B14F-4D97-AF65-F5344CB8AC3E}">
        <p14:creationId xmlns:p14="http://schemas.microsoft.com/office/powerpoint/2010/main" val="299877486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B86E6E5-5A19-4AE7-8D4E-049C5315C9A0}" type="datetimeFigureOut">
              <a:rPr lang="en-US" smtClean="0"/>
              <a:t>9/23/2024</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15A580F-E35D-42E1-AF82-E41CC201EA91}" type="slidenum">
              <a:rPr lang="en-US" smtClean="0"/>
              <a:t>‹#›</a:t>
            </a:fld>
            <a:endParaRPr lang="en-US" dirty="0"/>
          </a:p>
        </p:txBody>
      </p:sp>
    </p:spTree>
    <p:extLst>
      <p:ext uri="{BB962C8B-B14F-4D97-AF65-F5344CB8AC3E}">
        <p14:creationId xmlns:p14="http://schemas.microsoft.com/office/powerpoint/2010/main" val="145368066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1</a:t>
            </a:fld>
            <a:endParaRPr lang="en-US" dirty="0"/>
          </a:p>
        </p:txBody>
      </p:sp>
    </p:spTree>
    <p:extLst>
      <p:ext uri="{BB962C8B-B14F-4D97-AF65-F5344CB8AC3E}">
        <p14:creationId xmlns:p14="http://schemas.microsoft.com/office/powerpoint/2010/main" val="293488466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10</a:t>
            </a:fld>
            <a:endParaRPr lang="en-US" dirty="0"/>
          </a:p>
        </p:txBody>
      </p:sp>
    </p:spTree>
    <p:extLst>
      <p:ext uri="{BB962C8B-B14F-4D97-AF65-F5344CB8AC3E}">
        <p14:creationId xmlns:p14="http://schemas.microsoft.com/office/powerpoint/2010/main" val="45682689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11</a:t>
            </a:fld>
            <a:endParaRPr lang="en-US" dirty="0"/>
          </a:p>
        </p:txBody>
      </p:sp>
    </p:spTree>
    <p:extLst>
      <p:ext uri="{BB962C8B-B14F-4D97-AF65-F5344CB8AC3E}">
        <p14:creationId xmlns:p14="http://schemas.microsoft.com/office/powerpoint/2010/main" val="301210884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12</a:t>
            </a:fld>
            <a:endParaRPr lang="en-US" dirty="0"/>
          </a:p>
        </p:txBody>
      </p:sp>
    </p:spTree>
    <p:extLst>
      <p:ext uri="{BB962C8B-B14F-4D97-AF65-F5344CB8AC3E}">
        <p14:creationId xmlns:p14="http://schemas.microsoft.com/office/powerpoint/2010/main" val="229869393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13</a:t>
            </a:fld>
            <a:endParaRPr lang="en-US" dirty="0"/>
          </a:p>
        </p:txBody>
      </p:sp>
    </p:spTree>
    <p:extLst>
      <p:ext uri="{BB962C8B-B14F-4D97-AF65-F5344CB8AC3E}">
        <p14:creationId xmlns:p14="http://schemas.microsoft.com/office/powerpoint/2010/main" val="216643499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14</a:t>
            </a:fld>
            <a:endParaRPr lang="en-US" dirty="0"/>
          </a:p>
        </p:txBody>
      </p:sp>
    </p:spTree>
    <p:extLst>
      <p:ext uri="{BB962C8B-B14F-4D97-AF65-F5344CB8AC3E}">
        <p14:creationId xmlns:p14="http://schemas.microsoft.com/office/powerpoint/2010/main" val="352625830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15</a:t>
            </a:fld>
            <a:endParaRPr lang="en-US" dirty="0"/>
          </a:p>
        </p:txBody>
      </p:sp>
    </p:spTree>
    <p:extLst>
      <p:ext uri="{BB962C8B-B14F-4D97-AF65-F5344CB8AC3E}">
        <p14:creationId xmlns:p14="http://schemas.microsoft.com/office/powerpoint/2010/main" val="52204096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16</a:t>
            </a:fld>
            <a:endParaRPr lang="en-US" dirty="0"/>
          </a:p>
        </p:txBody>
      </p:sp>
    </p:spTree>
    <p:extLst>
      <p:ext uri="{BB962C8B-B14F-4D97-AF65-F5344CB8AC3E}">
        <p14:creationId xmlns:p14="http://schemas.microsoft.com/office/powerpoint/2010/main" val="411498421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17</a:t>
            </a:fld>
            <a:endParaRPr lang="en-US" dirty="0"/>
          </a:p>
        </p:txBody>
      </p:sp>
    </p:spTree>
    <p:extLst>
      <p:ext uri="{BB962C8B-B14F-4D97-AF65-F5344CB8AC3E}">
        <p14:creationId xmlns:p14="http://schemas.microsoft.com/office/powerpoint/2010/main" val="70067699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18</a:t>
            </a:fld>
            <a:endParaRPr lang="en-US" dirty="0"/>
          </a:p>
        </p:txBody>
      </p:sp>
    </p:spTree>
    <p:extLst>
      <p:ext uri="{BB962C8B-B14F-4D97-AF65-F5344CB8AC3E}">
        <p14:creationId xmlns:p14="http://schemas.microsoft.com/office/powerpoint/2010/main" val="203962427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19</a:t>
            </a:fld>
            <a:endParaRPr lang="en-US" dirty="0"/>
          </a:p>
        </p:txBody>
      </p:sp>
    </p:spTree>
    <p:extLst>
      <p:ext uri="{BB962C8B-B14F-4D97-AF65-F5344CB8AC3E}">
        <p14:creationId xmlns:p14="http://schemas.microsoft.com/office/powerpoint/2010/main" val="253925823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2</a:t>
            </a:fld>
            <a:endParaRPr lang="en-US" dirty="0"/>
          </a:p>
        </p:txBody>
      </p:sp>
    </p:spTree>
    <p:extLst>
      <p:ext uri="{BB962C8B-B14F-4D97-AF65-F5344CB8AC3E}">
        <p14:creationId xmlns:p14="http://schemas.microsoft.com/office/powerpoint/2010/main" val="229881575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20</a:t>
            </a:fld>
            <a:endParaRPr lang="en-US" dirty="0"/>
          </a:p>
        </p:txBody>
      </p:sp>
    </p:spTree>
    <p:extLst>
      <p:ext uri="{BB962C8B-B14F-4D97-AF65-F5344CB8AC3E}">
        <p14:creationId xmlns:p14="http://schemas.microsoft.com/office/powerpoint/2010/main" val="245343085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21</a:t>
            </a:fld>
            <a:endParaRPr lang="en-US" dirty="0"/>
          </a:p>
        </p:txBody>
      </p:sp>
    </p:spTree>
    <p:extLst>
      <p:ext uri="{BB962C8B-B14F-4D97-AF65-F5344CB8AC3E}">
        <p14:creationId xmlns:p14="http://schemas.microsoft.com/office/powerpoint/2010/main" val="343072285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22</a:t>
            </a:fld>
            <a:endParaRPr lang="en-US" dirty="0"/>
          </a:p>
        </p:txBody>
      </p:sp>
    </p:spTree>
    <p:extLst>
      <p:ext uri="{BB962C8B-B14F-4D97-AF65-F5344CB8AC3E}">
        <p14:creationId xmlns:p14="http://schemas.microsoft.com/office/powerpoint/2010/main" val="127926824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23</a:t>
            </a:fld>
            <a:endParaRPr lang="en-US" dirty="0"/>
          </a:p>
        </p:txBody>
      </p:sp>
    </p:spTree>
    <p:extLst>
      <p:ext uri="{BB962C8B-B14F-4D97-AF65-F5344CB8AC3E}">
        <p14:creationId xmlns:p14="http://schemas.microsoft.com/office/powerpoint/2010/main" val="135587391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24</a:t>
            </a:fld>
            <a:endParaRPr lang="en-US" dirty="0"/>
          </a:p>
        </p:txBody>
      </p:sp>
    </p:spTree>
    <p:extLst>
      <p:ext uri="{BB962C8B-B14F-4D97-AF65-F5344CB8AC3E}">
        <p14:creationId xmlns:p14="http://schemas.microsoft.com/office/powerpoint/2010/main" val="154609209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25</a:t>
            </a:fld>
            <a:endParaRPr lang="en-US" dirty="0"/>
          </a:p>
        </p:txBody>
      </p:sp>
    </p:spTree>
    <p:extLst>
      <p:ext uri="{BB962C8B-B14F-4D97-AF65-F5344CB8AC3E}">
        <p14:creationId xmlns:p14="http://schemas.microsoft.com/office/powerpoint/2010/main" val="4057054947"/>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26</a:t>
            </a:fld>
            <a:endParaRPr lang="en-US" dirty="0"/>
          </a:p>
        </p:txBody>
      </p:sp>
    </p:spTree>
    <p:extLst>
      <p:ext uri="{BB962C8B-B14F-4D97-AF65-F5344CB8AC3E}">
        <p14:creationId xmlns:p14="http://schemas.microsoft.com/office/powerpoint/2010/main" val="412678903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27</a:t>
            </a:fld>
            <a:endParaRPr lang="en-US" dirty="0"/>
          </a:p>
        </p:txBody>
      </p:sp>
    </p:spTree>
    <p:extLst>
      <p:ext uri="{BB962C8B-B14F-4D97-AF65-F5344CB8AC3E}">
        <p14:creationId xmlns:p14="http://schemas.microsoft.com/office/powerpoint/2010/main" val="3915152808"/>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28</a:t>
            </a:fld>
            <a:endParaRPr lang="en-US" dirty="0"/>
          </a:p>
        </p:txBody>
      </p:sp>
    </p:spTree>
    <p:extLst>
      <p:ext uri="{BB962C8B-B14F-4D97-AF65-F5344CB8AC3E}">
        <p14:creationId xmlns:p14="http://schemas.microsoft.com/office/powerpoint/2010/main" val="3669172121"/>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29</a:t>
            </a:fld>
            <a:endParaRPr lang="en-US" dirty="0"/>
          </a:p>
        </p:txBody>
      </p:sp>
    </p:spTree>
    <p:extLst>
      <p:ext uri="{BB962C8B-B14F-4D97-AF65-F5344CB8AC3E}">
        <p14:creationId xmlns:p14="http://schemas.microsoft.com/office/powerpoint/2010/main" val="353233080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3</a:t>
            </a:fld>
            <a:endParaRPr lang="en-US" dirty="0"/>
          </a:p>
        </p:txBody>
      </p:sp>
    </p:spTree>
    <p:extLst>
      <p:ext uri="{BB962C8B-B14F-4D97-AF65-F5344CB8AC3E}">
        <p14:creationId xmlns:p14="http://schemas.microsoft.com/office/powerpoint/2010/main" val="574309423"/>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30</a:t>
            </a:fld>
            <a:endParaRPr lang="en-US" dirty="0"/>
          </a:p>
        </p:txBody>
      </p:sp>
    </p:spTree>
    <p:extLst>
      <p:ext uri="{BB962C8B-B14F-4D97-AF65-F5344CB8AC3E}">
        <p14:creationId xmlns:p14="http://schemas.microsoft.com/office/powerpoint/2010/main" val="1527566058"/>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31</a:t>
            </a:fld>
            <a:endParaRPr lang="en-US" dirty="0"/>
          </a:p>
        </p:txBody>
      </p:sp>
    </p:spTree>
    <p:extLst>
      <p:ext uri="{BB962C8B-B14F-4D97-AF65-F5344CB8AC3E}">
        <p14:creationId xmlns:p14="http://schemas.microsoft.com/office/powerpoint/2010/main" val="3294920072"/>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32</a:t>
            </a:fld>
            <a:endParaRPr lang="en-US" dirty="0"/>
          </a:p>
        </p:txBody>
      </p:sp>
    </p:spTree>
    <p:extLst>
      <p:ext uri="{BB962C8B-B14F-4D97-AF65-F5344CB8AC3E}">
        <p14:creationId xmlns:p14="http://schemas.microsoft.com/office/powerpoint/2010/main" val="1842083577"/>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33</a:t>
            </a:fld>
            <a:endParaRPr lang="en-US" dirty="0"/>
          </a:p>
        </p:txBody>
      </p:sp>
    </p:spTree>
    <p:extLst>
      <p:ext uri="{BB962C8B-B14F-4D97-AF65-F5344CB8AC3E}">
        <p14:creationId xmlns:p14="http://schemas.microsoft.com/office/powerpoint/2010/main" val="857403957"/>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34</a:t>
            </a:fld>
            <a:endParaRPr lang="en-US" dirty="0"/>
          </a:p>
        </p:txBody>
      </p:sp>
    </p:spTree>
    <p:extLst>
      <p:ext uri="{BB962C8B-B14F-4D97-AF65-F5344CB8AC3E}">
        <p14:creationId xmlns:p14="http://schemas.microsoft.com/office/powerpoint/2010/main" val="638317244"/>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35</a:t>
            </a:fld>
            <a:endParaRPr lang="en-US" dirty="0"/>
          </a:p>
        </p:txBody>
      </p:sp>
    </p:spTree>
    <p:extLst>
      <p:ext uri="{BB962C8B-B14F-4D97-AF65-F5344CB8AC3E}">
        <p14:creationId xmlns:p14="http://schemas.microsoft.com/office/powerpoint/2010/main" val="2584515266"/>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36</a:t>
            </a:fld>
            <a:endParaRPr lang="en-US" dirty="0"/>
          </a:p>
        </p:txBody>
      </p:sp>
    </p:spTree>
    <p:extLst>
      <p:ext uri="{BB962C8B-B14F-4D97-AF65-F5344CB8AC3E}">
        <p14:creationId xmlns:p14="http://schemas.microsoft.com/office/powerpoint/2010/main" val="4090242806"/>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37</a:t>
            </a:fld>
            <a:endParaRPr lang="en-US" dirty="0"/>
          </a:p>
        </p:txBody>
      </p:sp>
    </p:spTree>
    <p:extLst>
      <p:ext uri="{BB962C8B-B14F-4D97-AF65-F5344CB8AC3E}">
        <p14:creationId xmlns:p14="http://schemas.microsoft.com/office/powerpoint/2010/main" val="3786407487"/>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38</a:t>
            </a:fld>
            <a:endParaRPr lang="en-US" dirty="0"/>
          </a:p>
        </p:txBody>
      </p:sp>
    </p:spTree>
    <p:extLst>
      <p:ext uri="{BB962C8B-B14F-4D97-AF65-F5344CB8AC3E}">
        <p14:creationId xmlns:p14="http://schemas.microsoft.com/office/powerpoint/2010/main" val="1655123310"/>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39</a:t>
            </a:fld>
            <a:endParaRPr lang="en-US" dirty="0"/>
          </a:p>
        </p:txBody>
      </p:sp>
    </p:spTree>
    <p:extLst>
      <p:ext uri="{BB962C8B-B14F-4D97-AF65-F5344CB8AC3E}">
        <p14:creationId xmlns:p14="http://schemas.microsoft.com/office/powerpoint/2010/main" val="107932189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4</a:t>
            </a:fld>
            <a:endParaRPr lang="en-US" dirty="0"/>
          </a:p>
        </p:txBody>
      </p:sp>
    </p:spTree>
    <p:extLst>
      <p:ext uri="{BB962C8B-B14F-4D97-AF65-F5344CB8AC3E}">
        <p14:creationId xmlns:p14="http://schemas.microsoft.com/office/powerpoint/2010/main" val="1306583659"/>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40</a:t>
            </a:fld>
            <a:endParaRPr lang="en-US" dirty="0"/>
          </a:p>
        </p:txBody>
      </p:sp>
    </p:spTree>
    <p:extLst>
      <p:ext uri="{BB962C8B-B14F-4D97-AF65-F5344CB8AC3E}">
        <p14:creationId xmlns:p14="http://schemas.microsoft.com/office/powerpoint/2010/main" val="1044836770"/>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41</a:t>
            </a:fld>
            <a:endParaRPr lang="en-US" dirty="0"/>
          </a:p>
        </p:txBody>
      </p:sp>
    </p:spTree>
    <p:extLst>
      <p:ext uri="{BB962C8B-B14F-4D97-AF65-F5344CB8AC3E}">
        <p14:creationId xmlns:p14="http://schemas.microsoft.com/office/powerpoint/2010/main" val="4288834701"/>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42</a:t>
            </a:fld>
            <a:endParaRPr lang="en-US" dirty="0"/>
          </a:p>
        </p:txBody>
      </p:sp>
    </p:spTree>
    <p:extLst>
      <p:ext uri="{BB962C8B-B14F-4D97-AF65-F5344CB8AC3E}">
        <p14:creationId xmlns:p14="http://schemas.microsoft.com/office/powerpoint/2010/main" val="3185245669"/>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43</a:t>
            </a:fld>
            <a:endParaRPr lang="en-US" dirty="0"/>
          </a:p>
        </p:txBody>
      </p:sp>
    </p:spTree>
    <p:extLst>
      <p:ext uri="{BB962C8B-B14F-4D97-AF65-F5344CB8AC3E}">
        <p14:creationId xmlns:p14="http://schemas.microsoft.com/office/powerpoint/2010/main" val="1564800663"/>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44</a:t>
            </a:fld>
            <a:endParaRPr lang="en-US" dirty="0"/>
          </a:p>
        </p:txBody>
      </p:sp>
    </p:spTree>
    <p:extLst>
      <p:ext uri="{BB962C8B-B14F-4D97-AF65-F5344CB8AC3E}">
        <p14:creationId xmlns:p14="http://schemas.microsoft.com/office/powerpoint/2010/main" val="2639215"/>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45</a:t>
            </a:fld>
            <a:endParaRPr lang="en-US" dirty="0"/>
          </a:p>
        </p:txBody>
      </p:sp>
    </p:spTree>
    <p:extLst>
      <p:ext uri="{BB962C8B-B14F-4D97-AF65-F5344CB8AC3E}">
        <p14:creationId xmlns:p14="http://schemas.microsoft.com/office/powerpoint/2010/main" val="196954013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5</a:t>
            </a:fld>
            <a:endParaRPr lang="en-US" dirty="0"/>
          </a:p>
        </p:txBody>
      </p:sp>
    </p:spTree>
    <p:extLst>
      <p:ext uri="{BB962C8B-B14F-4D97-AF65-F5344CB8AC3E}">
        <p14:creationId xmlns:p14="http://schemas.microsoft.com/office/powerpoint/2010/main" val="35753490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6</a:t>
            </a:fld>
            <a:endParaRPr lang="en-US" dirty="0"/>
          </a:p>
        </p:txBody>
      </p:sp>
    </p:spTree>
    <p:extLst>
      <p:ext uri="{BB962C8B-B14F-4D97-AF65-F5344CB8AC3E}">
        <p14:creationId xmlns:p14="http://schemas.microsoft.com/office/powerpoint/2010/main" val="336274356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7</a:t>
            </a:fld>
            <a:endParaRPr lang="en-US" dirty="0"/>
          </a:p>
        </p:txBody>
      </p:sp>
    </p:spTree>
    <p:extLst>
      <p:ext uri="{BB962C8B-B14F-4D97-AF65-F5344CB8AC3E}">
        <p14:creationId xmlns:p14="http://schemas.microsoft.com/office/powerpoint/2010/main" val="127948360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8</a:t>
            </a:fld>
            <a:endParaRPr lang="en-US" dirty="0"/>
          </a:p>
        </p:txBody>
      </p:sp>
    </p:spTree>
    <p:extLst>
      <p:ext uri="{BB962C8B-B14F-4D97-AF65-F5344CB8AC3E}">
        <p14:creationId xmlns:p14="http://schemas.microsoft.com/office/powerpoint/2010/main" val="246537854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9</a:t>
            </a:fld>
            <a:endParaRPr lang="en-US" dirty="0"/>
          </a:p>
        </p:txBody>
      </p:sp>
    </p:spTree>
    <p:extLst>
      <p:ext uri="{BB962C8B-B14F-4D97-AF65-F5344CB8AC3E}">
        <p14:creationId xmlns:p14="http://schemas.microsoft.com/office/powerpoint/2010/main" val="7696335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8DE6C8-AB1D-4204-BC9C-3366B0BF0435}"/>
              </a:ext>
            </a:extLst>
          </p:cNvPr>
          <p:cNvSpPr>
            <a:spLocks noGrp="1"/>
          </p:cNvSpPr>
          <p:nvPr>
            <p:ph type="ctrTitle"/>
          </p:nvPr>
        </p:nvSpPr>
        <p:spPr>
          <a:xfrm>
            <a:off x="678426" y="889820"/>
            <a:ext cx="9989574" cy="3598606"/>
          </a:xfrm>
        </p:spPr>
        <p:txBody>
          <a:bodyPr anchor="t">
            <a:normAutofit/>
          </a:bodyPr>
          <a:lstStyle>
            <a:lvl1pPr algn="l">
              <a:defRPr sz="54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7A7B9009-EE50-4EE5-B6EB-CD6EC83D3FA3}"/>
              </a:ext>
            </a:extLst>
          </p:cNvPr>
          <p:cNvSpPr>
            <a:spLocks noGrp="1"/>
          </p:cNvSpPr>
          <p:nvPr>
            <p:ph type="subTitle" idx="1"/>
          </p:nvPr>
        </p:nvSpPr>
        <p:spPr>
          <a:xfrm>
            <a:off x="678426" y="4488426"/>
            <a:ext cx="6991776" cy="1302774"/>
          </a:xfrm>
        </p:spPr>
        <p:txBody>
          <a:bodyPr anchor="b">
            <a:normAutofit/>
          </a:bodyPr>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99C8667E-058A-436F-B8EA-5B3A99D43D09}"/>
              </a:ext>
            </a:extLst>
          </p:cNvPr>
          <p:cNvSpPr>
            <a:spLocks noGrp="1"/>
          </p:cNvSpPr>
          <p:nvPr>
            <p:ph type="dt" sz="half" idx="10"/>
          </p:nvPr>
        </p:nvSpPr>
        <p:spPr/>
        <p:txBody>
          <a:bodyPr/>
          <a:lstStyle/>
          <a:p>
            <a:endParaRPr lang="en-US" dirty="0"/>
          </a:p>
        </p:txBody>
      </p:sp>
      <p:sp>
        <p:nvSpPr>
          <p:cNvPr id="5" name="Footer Placeholder 4">
            <a:extLst>
              <a:ext uri="{FF2B5EF4-FFF2-40B4-BE49-F238E27FC236}">
                <a16:creationId xmlns:a16="http://schemas.microsoft.com/office/drawing/2014/main" id="{52680305-1AD7-482D-BFFD-6CDB83AB39A4}"/>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BE5762A1-52E9-402D-B65E-DF193E44CE83}"/>
              </a:ext>
            </a:extLst>
          </p:cNvPr>
          <p:cNvSpPr>
            <a:spLocks noGrp="1"/>
          </p:cNvSpPr>
          <p:nvPr>
            <p:ph type="sldNum" sz="quarter" idx="12"/>
          </p:nvPr>
        </p:nvSpPr>
        <p:spPr/>
        <p:txBody>
          <a:bodyPr/>
          <a:lstStyle/>
          <a:p>
            <a:fld id="{C3DB2ADC-AF19-4574-8C10-79B5B04FCA27}" type="slidenum">
              <a:rPr lang="en-US" smtClean="0"/>
              <a:pPr/>
              <a:t>‹#›</a:t>
            </a:fld>
            <a:endParaRPr lang="en-US" dirty="0"/>
          </a:p>
        </p:txBody>
      </p:sp>
    </p:spTree>
    <p:extLst>
      <p:ext uri="{BB962C8B-B14F-4D97-AF65-F5344CB8AC3E}">
        <p14:creationId xmlns:p14="http://schemas.microsoft.com/office/powerpoint/2010/main" val="3450219008"/>
      </p:ext>
    </p:extLst>
  </p:cSld>
  <p:clrMapOvr>
    <a:masterClrMapping/>
  </p:clrMapOvr>
  <p:hf hdr="0" ftr="0" dt="0"/>
  <p:extLst>
    <p:ext uri="{DCECCB84-F9BA-43D5-87BE-67443E8EF086}">
      <p15:sldGuideLst xmlns:p15="http://schemas.microsoft.com/office/powerpoint/2012/main"/>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6359C1-C098-4BF4-A55D-782F4E606B8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3D343C7E-1E8B-4D38-9B81-1AA2A8978ED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8A70B00-53AE-4D3F-91BE-A8D789ED9864}"/>
              </a:ext>
            </a:extLst>
          </p:cNvPr>
          <p:cNvSpPr>
            <a:spLocks noGrp="1"/>
          </p:cNvSpPr>
          <p:nvPr>
            <p:ph type="dt" sz="half" idx="10"/>
          </p:nvPr>
        </p:nvSpPr>
        <p:spPr/>
        <p:txBody>
          <a:bodyPr/>
          <a:lstStyle/>
          <a:p>
            <a:endParaRPr lang="en-US" dirty="0"/>
          </a:p>
        </p:txBody>
      </p:sp>
      <p:sp>
        <p:nvSpPr>
          <p:cNvPr id="5" name="Footer Placeholder 4">
            <a:extLst>
              <a:ext uri="{FF2B5EF4-FFF2-40B4-BE49-F238E27FC236}">
                <a16:creationId xmlns:a16="http://schemas.microsoft.com/office/drawing/2014/main" id="{06647FC7-8124-4F70-A849-B6BCC5189CC3}"/>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B47CEBE4-50DC-47DB-B699-CCC024336C9F}"/>
              </a:ext>
            </a:extLst>
          </p:cNvPr>
          <p:cNvSpPr>
            <a:spLocks noGrp="1"/>
          </p:cNvSpPr>
          <p:nvPr>
            <p:ph type="sldNum" sz="quarter" idx="12"/>
          </p:nvPr>
        </p:nvSpPr>
        <p:spPr/>
        <p:txBody>
          <a:bodyPr/>
          <a:lstStyle/>
          <a:p>
            <a:fld id="{C3DB2ADC-AF19-4574-8C10-79B5B04FCA27}" type="slidenum">
              <a:rPr lang="en-US" smtClean="0"/>
              <a:pPr/>
              <a:t>‹#›</a:t>
            </a:fld>
            <a:endParaRPr lang="en-US" dirty="0"/>
          </a:p>
        </p:txBody>
      </p:sp>
    </p:spTree>
    <p:extLst>
      <p:ext uri="{BB962C8B-B14F-4D97-AF65-F5344CB8AC3E}">
        <p14:creationId xmlns:p14="http://schemas.microsoft.com/office/powerpoint/2010/main" val="63253305"/>
      </p:ext>
    </p:extLst>
  </p:cSld>
  <p:clrMapOvr>
    <a:masterClrMapping/>
  </p:clrMapOvr>
  <p:hf hdr="0" ftr="0" dt="0"/>
  <p:extLst>
    <p:ext uri="{DCECCB84-F9BA-43D5-87BE-67443E8EF086}">
      <p15:sldGuideLst xmlns:p15="http://schemas.microsoft.com/office/powerpoint/2012/main"/>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B418279-D3B8-4C6A-AB74-9DE377771270}"/>
              </a:ext>
            </a:extLst>
          </p:cNvPr>
          <p:cNvSpPr>
            <a:spLocks noGrp="1"/>
          </p:cNvSpPr>
          <p:nvPr>
            <p:ph type="title" orient="vert"/>
          </p:nvPr>
        </p:nvSpPr>
        <p:spPr>
          <a:xfrm>
            <a:off x="9242322" y="997974"/>
            <a:ext cx="2349043" cy="4984956"/>
          </a:xfrm>
        </p:spPr>
        <p:txBody>
          <a:bodyPr vert="eaVert"/>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E28F733C-9309-4197-BACA-207CDC8935C9}"/>
              </a:ext>
            </a:extLst>
          </p:cNvPr>
          <p:cNvSpPr>
            <a:spLocks noGrp="1"/>
          </p:cNvSpPr>
          <p:nvPr>
            <p:ph type="body" orient="vert" idx="1"/>
          </p:nvPr>
        </p:nvSpPr>
        <p:spPr>
          <a:xfrm>
            <a:off x="838200" y="997973"/>
            <a:ext cx="8404122" cy="498495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56ACD4D0-5BE6-412D-B08B-5DFFD593513E}"/>
              </a:ext>
            </a:extLst>
          </p:cNvPr>
          <p:cNvSpPr>
            <a:spLocks noGrp="1"/>
          </p:cNvSpPr>
          <p:nvPr>
            <p:ph type="dt" sz="half" idx="10"/>
          </p:nvPr>
        </p:nvSpPr>
        <p:spPr/>
        <p:txBody>
          <a:bodyPr/>
          <a:lstStyle/>
          <a:p>
            <a:endParaRPr lang="en-US" dirty="0"/>
          </a:p>
        </p:txBody>
      </p:sp>
      <p:sp>
        <p:nvSpPr>
          <p:cNvPr id="5" name="Footer Placeholder 4">
            <a:extLst>
              <a:ext uri="{FF2B5EF4-FFF2-40B4-BE49-F238E27FC236}">
                <a16:creationId xmlns:a16="http://schemas.microsoft.com/office/drawing/2014/main" id="{55021651-B786-4A39-A10F-F5231D0A2C5E}"/>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74504D2D-9379-40DE-9F45-3004BE54F16B}"/>
              </a:ext>
            </a:extLst>
          </p:cNvPr>
          <p:cNvSpPr>
            <a:spLocks noGrp="1"/>
          </p:cNvSpPr>
          <p:nvPr>
            <p:ph type="sldNum" sz="quarter" idx="12"/>
          </p:nvPr>
        </p:nvSpPr>
        <p:spPr/>
        <p:txBody>
          <a:bodyPr/>
          <a:lstStyle/>
          <a:p>
            <a:fld id="{C3DB2ADC-AF19-4574-8C10-79B5B04FCA27}" type="slidenum">
              <a:rPr lang="en-US" smtClean="0"/>
              <a:pPr/>
              <a:t>‹#›</a:t>
            </a:fld>
            <a:endParaRPr lang="en-US" dirty="0"/>
          </a:p>
        </p:txBody>
      </p:sp>
    </p:spTree>
    <p:extLst>
      <p:ext uri="{BB962C8B-B14F-4D97-AF65-F5344CB8AC3E}">
        <p14:creationId xmlns:p14="http://schemas.microsoft.com/office/powerpoint/2010/main" val="1143217190"/>
      </p:ext>
    </p:extLst>
  </p:cSld>
  <p:clrMapOvr>
    <a:masterClrMapping/>
  </p:clrMapOvr>
  <p:hf hdr="0" ftr="0" dt="0"/>
  <p:extLst>
    <p:ext uri="{DCECCB84-F9BA-43D5-87BE-67443E8EF086}">
      <p15:sldGuideLst xmlns:p15="http://schemas.microsoft.com/office/powerpoint/2012/main"/>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Title">
    <p:bg>
      <p:bgRef idx="1001">
        <a:schemeClr val="bg1"/>
      </p:bgRef>
    </p:bg>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89AE8321-5884-9E75-1272-926961F3131D}"/>
              </a:ext>
            </a:extLst>
          </p:cNvPr>
          <p:cNvSpPr>
            <a:spLocks noGrp="1"/>
          </p:cNvSpPr>
          <p:nvPr>
            <p:ph type="title" hasCustomPrompt="1"/>
          </p:nvPr>
        </p:nvSpPr>
        <p:spPr>
          <a:xfrm>
            <a:off x="685800" y="908591"/>
            <a:ext cx="4058728" cy="5225507"/>
          </a:xfrm>
        </p:spPr>
        <p:txBody>
          <a:bodyPr anchor="t">
            <a:normAutofit/>
          </a:bodyPr>
          <a:lstStyle>
            <a:lvl1pPr>
              <a:defRPr sz="3200"/>
            </a:lvl1pPr>
          </a:lstStyle>
          <a:p>
            <a:r>
              <a:rPr lang="en-US" dirty="0"/>
              <a:t>Click to add title</a:t>
            </a:r>
          </a:p>
        </p:txBody>
      </p:sp>
      <p:sp>
        <p:nvSpPr>
          <p:cNvPr id="9" name="Picture Placeholder 8">
            <a:extLst>
              <a:ext uri="{FF2B5EF4-FFF2-40B4-BE49-F238E27FC236}">
                <a16:creationId xmlns:a16="http://schemas.microsoft.com/office/drawing/2014/main" id="{B22DF521-FA73-0B43-D1F3-A28543BA84E8}"/>
              </a:ext>
            </a:extLst>
          </p:cNvPr>
          <p:cNvSpPr>
            <a:spLocks noGrp="1"/>
          </p:cNvSpPr>
          <p:nvPr>
            <p:ph type="pic" sz="quarter" idx="10" hasCustomPrompt="1"/>
          </p:nvPr>
        </p:nvSpPr>
        <p:spPr>
          <a:xfrm>
            <a:off x="5699125" y="0"/>
            <a:ext cx="5786438" cy="6134100"/>
          </a:xfrm>
        </p:spPr>
        <p:txBody>
          <a:bodyPr/>
          <a:lstStyle>
            <a:lvl1pPr marL="0" indent="0" algn="ctr">
              <a:buNone/>
              <a:defRPr/>
            </a:lvl1pPr>
          </a:lstStyle>
          <a:p>
            <a:r>
              <a:rPr lang="en-US" dirty="0"/>
              <a:t>Click icon to insert picture</a:t>
            </a:r>
          </a:p>
        </p:txBody>
      </p:sp>
      <p:sp>
        <p:nvSpPr>
          <p:cNvPr id="4" name="Slide Number Placeholder 5">
            <a:extLst>
              <a:ext uri="{FF2B5EF4-FFF2-40B4-BE49-F238E27FC236}">
                <a16:creationId xmlns:a16="http://schemas.microsoft.com/office/drawing/2014/main" id="{400E6515-DDBF-35F4-5C9E-FF113FD164EF}"/>
              </a:ext>
            </a:extLst>
          </p:cNvPr>
          <p:cNvSpPr>
            <a:spLocks noGrp="1"/>
          </p:cNvSpPr>
          <p:nvPr>
            <p:ph type="sldNum" sz="quarter" idx="4"/>
          </p:nvPr>
        </p:nvSpPr>
        <p:spPr>
          <a:xfrm>
            <a:off x="10919012" y="6274074"/>
            <a:ext cx="672354" cy="583926"/>
          </a:xfrm>
          <a:prstGeom prst="rect">
            <a:avLst/>
          </a:prstGeom>
        </p:spPr>
        <p:txBody>
          <a:bodyPr vert="horz" lIns="91440" tIns="45720" rIns="91440" bIns="45720" rtlCol="0" anchor="t"/>
          <a:lstStyle>
            <a:lvl1pPr algn="r">
              <a:defRPr sz="1400">
                <a:solidFill>
                  <a:schemeClr val="tx1"/>
                </a:solidFill>
              </a:defRPr>
            </a:lvl1pPr>
          </a:lstStyle>
          <a:p>
            <a:fld id="{C3DB2ADC-AF19-4574-8C10-79B5B04FCA27}" type="slidenum">
              <a:rPr lang="en-US" smtClean="0"/>
              <a:pPr/>
              <a:t>‹#›</a:t>
            </a:fld>
            <a:endParaRPr lang="en-US" dirty="0"/>
          </a:p>
        </p:txBody>
      </p:sp>
      <p:cxnSp>
        <p:nvCxnSpPr>
          <p:cNvPr id="3" name="Straight Connector 2">
            <a:extLst>
              <a:ext uri="{FF2B5EF4-FFF2-40B4-BE49-F238E27FC236}">
                <a16:creationId xmlns:a16="http://schemas.microsoft.com/office/drawing/2014/main" id="{8B32A424-7EFB-F80C-2BDA-94D103A55F77}"/>
              </a:ext>
              <a:ext uri="{C183D7F6-B498-43B3-948B-1728B52AA6E4}">
                <adec:decorative xmlns:adec="http://schemas.microsoft.com/office/drawing/2017/decorative" val="1"/>
              </a:ext>
            </a:extLst>
          </p:cNvPr>
          <p:cNvCxnSpPr>
            <a:cxnSpLocks/>
          </p:cNvCxnSpPr>
          <p:nvPr userDrawn="1"/>
        </p:nvCxnSpPr>
        <p:spPr>
          <a:xfrm>
            <a:off x="800100" y="723900"/>
            <a:ext cx="1638300" cy="0"/>
          </a:xfrm>
          <a:prstGeom prst="line">
            <a:avLst/>
          </a:prstGeom>
          <a:ln w="444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 name="Straight Connector 5">
            <a:extLst>
              <a:ext uri="{FF2B5EF4-FFF2-40B4-BE49-F238E27FC236}">
                <a16:creationId xmlns:a16="http://schemas.microsoft.com/office/drawing/2014/main" id="{668EFEEF-ABDC-22C9-C5DB-0494BEB8687D}"/>
              </a:ext>
              <a:ext uri="{C183D7F6-B498-43B3-948B-1728B52AA6E4}">
                <adec:decorative xmlns:adec="http://schemas.microsoft.com/office/drawing/2017/decorative" val="1"/>
              </a:ext>
            </a:extLst>
          </p:cNvPr>
          <p:cNvCxnSpPr>
            <a:cxnSpLocks/>
          </p:cNvCxnSpPr>
          <p:nvPr userDrawn="1"/>
        </p:nvCxnSpPr>
        <p:spPr>
          <a:xfrm>
            <a:off x="5699342" y="6136928"/>
            <a:ext cx="5786724"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37000167"/>
      </p:ext>
    </p:extLst>
  </p:cSld>
  <p:clrMapOvr>
    <a:overrideClrMapping bg1="dk1" tx1="lt1" bg2="dk2" tx2="lt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987CA6-BFD9-4CB1-8892-F6B062E8244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0CDA8C3-9C0C-4E52-9A62-E4DB159E6B0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7CC3EC35-E02F-41FF-9232-F90692A902FC}"/>
              </a:ext>
            </a:extLst>
          </p:cNvPr>
          <p:cNvSpPr>
            <a:spLocks noGrp="1"/>
          </p:cNvSpPr>
          <p:nvPr>
            <p:ph type="dt" sz="half" idx="10"/>
          </p:nvPr>
        </p:nvSpPr>
        <p:spPr/>
        <p:txBody>
          <a:bodyPr/>
          <a:lstStyle/>
          <a:p>
            <a:endParaRPr lang="en-US" dirty="0"/>
          </a:p>
        </p:txBody>
      </p:sp>
      <p:sp>
        <p:nvSpPr>
          <p:cNvPr id="5" name="Footer Placeholder 4">
            <a:extLst>
              <a:ext uri="{FF2B5EF4-FFF2-40B4-BE49-F238E27FC236}">
                <a16:creationId xmlns:a16="http://schemas.microsoft.com/office/drawing/2014/main" id="{39D13D38-5DF1-443B-8A12-71E834FDC6A1}"/>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F25E644A-4A37-4757-9809-5B035E2874E6}"/>
              </a:ext>
            </a:extLst>
          </p:cNvPr>
          <p:cNvSpPr>
            <a:spLocks noGrp="1"/>
          </p:cNvSpPr>
          <p:nvPr>
            <p:ph type="sldNum" sz="quarter" idx="12"/>
          </p:nvPr>
        </p:nvSpPr>
        <p:spPr/>
        <p:txBody>
          <a:bodyPr/>
          <a:lstStyle/>
          <a:p>
            <a:fld id="{C3DB2ADC-AF19-4574-8C10-79B5B04FCA27}" type="slidenum">
              <a:rPr lang="en-US" smtClean="0"/>
              <a:pPr/>
              <a:t>‹#›</a:t>
            </a:fld>
            <a:endParaRPr lang="en-US" dirty="0"/>
          </a:p>
        </p:txBody>
      </p:sp>
    </p:spTree>
    <p:extLst>
      <p:ext uri="{BB962C8B-B14F-4D97-AF65-F5344CB8AC3E}">
        <p14:creationId xmlns:p14="http://schemas.microsoft.com/office/powerpoint/2010/main" val="3745873196"/>
      </p:ext>
    </p:extLst>
  </p:cSld>
  <p:clrMapOvr>
    <a:masterClrMapping/>
  </p:clrMapOvr>
  <p:hf hdr="0" ftr="0" dt="0"/>
  <p:extLst>
    <p:ext uri="{DCECCB84-F9BA-43D5-87BE-67443E8EF086}">
      <p15:sldGuideLst xmlns:p15="http://schemas.microsoft.com/office/powerpoint/2012/main"/>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E6578B-CD85-4BF1-A729-E8E8079B595F}"/>
              </a:ext>
            </a:extLst>
          </p:cNvPr>
          <p:cNvSpPr>
            <a:spLocks noGrp="1"/>
          </p:cNvSpPr>
          <p:nvPr>
            <p:ph type="title"/>
          </p:nvPr>
        </p:nvSpPr>
        <p:spPr>
          <a:xfrm>
            <a:off x="715383" y="1709738"/>
            <a:ext cx="10632067" cy="2852737"/>
          </a:xfrm>
        </p:spPr>
        <p:txBody>
          <a:bodyPr anchor="b"/>
          <a:lstStyle>
            <a:lvl1pPr>
              <a:defRPr sz="60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A58448C1-C13F-4826-8347-EEB00A6643D6}"/>
              </a:ext>
            </a:extLst>
          </p:cNvPr>
          <p:cNvSpPr>
            <a:spLocks noGrp="1"/>
          </p:cNvSpPr>
          <p:nvPr>
            <p:ph type="body" idx="1"/>
          </p:nvPr>
        </p:nvSpPr>
        <p:spPr>
          <a:xfrm>
            <a:off x="715383" y="4589463"/>
            <a:ext cx="10632067"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806546A-957F-4C4D-9744-1177AD258E10}"/>
              </a:ext>
            </a:extLst>
          </p:cNvPr>
          <p:cNvSpPr>
            <a:spLocks noGrp="1"/>
          </p:cNvSpPr>
          <p:nvPr>
            <p:ph type="dt" sz="half" idx="10"/>
          </p:nvPr>
        </p:nvSpPr>
        <p:spPr/>
        <p:txBody>
          <a:bodyPr/>
          <a:lstStyle/>
          <a:p>
            <a:endParaRPr lang="en-US" dirty="0"/>
          </a:p>
        </p:txBody>
      </p:sp>
      <p:sp>
        <p:nvSpPr>
          <p:cNvPr id="5" name="Footer Placeholder 4">
            <a:extLst>
              <a:ext uri="{FF2B5EF4-FFF2-40B4-BE49-F238E27FC236}">
                <a16:creationId xmlns:a16="http://schemas.microsoft.com/office/drawing/2014/main" id="{B1DB149C-CC63-4E3A-A83D-EF637EB51979}"/>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EDB94775-7982-41EC-B584-D51224D38F77}"/>
              </a:ext>
            </a:extLst>
          </p:cNvPr>
          <p:cNvSpPr>
            <a:spLocks noGrp="1"/>
          </p:cNvSpPr>
          <p:nvPr>
            <p:ph type="sldNum" sz="quarter" idx="12"/>
          </p:nvPr>
        </p:nvSpPr>
        <p:spPr/>
        <p:txBody>
          <a:bodyPr/>
          <a:lstStyle/>
          <a:p>
            <a:fld id="{C3DB2ADC-AF19-4574-8C10-79B5B04FCA27}" type="slidenum">
              <a:rPr lang="en-US" smtClean="0"/>
              <a:pPr/>
              <a:t>‹#›</a:t>
            </a:fld>
            <a:endParaRPr lang="en-US" dirty="0"/>
          </a:p>
        </p:txBody>
      </p:sp>
    </p:spTree>
    <p:extLst>
      <p:ext uri="{BB962C8B-B14F-4D97-AF65-F5344CB8AC3E}">
        <p14:creationId xmlns:p14="http://schemas.microsoft.com/office/powerpoint/2010/main" val="3898288688"/>
      </p:ext>
    </p:extLst>
  </p:cSld>
  <p:clrMapOvr>
    <a:masterClrMapping/>
  </p:clrMapOvr>
  <p:hf hdr="0" ftr="0" dt="0"/>
  <p:extLst>
    <p:ext uri="{DCECCB84-F9BA-43D5-87BE-67443E8EF086}">
      <p15:sldGuideLst xmlns:p15="http://schemas.microsoft.com/office/powerpoint/2012/main"/>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CE4BD8-507D-48E4-A624-F16A741C3609}"/>
              </a:ext>
            </a:extLst>
          </p:cNvPr>
          <p:cNvSpPr>
            <a:spLocks noGrp="1"/>
          </p:cNvSpPr>
          <p:nvPr>
            <p:ph type="title"/>
          </p:nvPr>
        </p:nvSpPr>
        <p:spPr>
          <a:xfrm>
            <a:off x="700635" y="922096"/>
            <a:ext cx="10691265" cy="1127930"/>
          </a:xfrm>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810A07E4-3A39-457C-A059-7DFB6039D947}"/>
              </a:ext>
            </a:extLst>
          </p:cNvPr>
          <p:cNvSpPr>
            <a:spLocks noGrp="1"/>
          </p:cNvSpPr>
          <p:nvPr>
            <p:ph sz="half" idx="1"/>
          </p:nvPr>
        </p:nvSpPr>
        <p:spPr>
          <a:xfrm>
            <a:off x="715383" y="2128684"/>
            <a:ext cx="5304417" cy="384441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7B141E17-47CE-4A78-B0FA-0E9786DA67C5}"/>
              </a:ext>
            </a:extLst>
          </p:cNvPr>
          <p:cNvSpPr>
            <a:spLocks noGrp="1"/>
          </p:cNvSpPr>
          <p:nvPr>
            <p:ph sz="half" idx="2"/>
          </p:nvPr>
        </p:nvSpPr>
        <p:spPr>
          <a:xfrm>
            <a:off x="6172200" y="2128684"/>
            <a:ext cx="5219700" cy="384441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a:extLst>
              <a:ext uri="{FF2B5EF4-FFF2-40B4-BE49-F238E27FC236}">
                <a16:creationId xmlns:a16="http://schemas.microsoft.com/office/drawing/2014/main" id="{89F02C13-D3ED-4044-9716-F29D79A184C9}"/>
              </a:ext>
            </a:extLst>
          </p:cNvPr>
          <p:cNvSpPr>
            <a:spLocks noGrp="1"/>
          </p:cNvSpPr>
          <p:nvPr>
            <p:ph type="dt" sz="half" idx="10"/>
          </p:nvPr>
        </p:nvSpPr>
        <p:spPr/>
        <p:txBody>
          <a:bodyPr/>
          <a:lstStyle/>
          <a:p>
            <a:endParaRPr lang="en-US" dirty="0"/>
          </a:p>
        </p:txBody>
      </p:sp>
      <p:sp>
        <p:nvSpPr>
          <p:cNvPr id="6" name="Footer Placeholder 5">
            <a:extLst>
              <a:ext uri="{FF2B5EF4-FFF2-40B4-BE49-F238E27FC236}">
                <a16:creationId xmlns:a16="http://schemas.microsoft.com/office/drawing/2014/main" id="{8AF334AD-FB29-4355-B5CF-85E61B4F3409}"/>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BA5AA154-790C-4774-9C21-8C543E733F26}"/>
              </a:ext>
            </a:extLst>
          </p:cNvPr>
          <p:cNvSpPr>
            <a:spLocks noGrp="1"/>
          </p:cNvSpPr>
          <p:nvPr>
            <p:ph type="sldNum" sz="quarter" idx="12"/>
          </p:nvPr>
        </p:nvSpPr>
        <p:spPr/>
        <p:txBody>
          <a:bodyPr/>
          <a:lstStyle/>
          <a:p>
            <a:fld id="{C3DB2ADC-AF19-4574-8C10-79B5B04FCA27}" type="slidenum">
              <a:rPr lang="en-US" smtClean="0"/>
              <a:pPr/>
              <a:t>‹#›</a:t>
            </a:fld>
            <a:endParaRPr lang="en-US" dirty="0"/>
          </a:p>
        </p:txBody>
      </p:sp>
    </p:spTree>
    <p:extLst>
      <p:ext uri="{BB962C8B-B14F-4D97-AF65-F5344CB8AC3E}">
        <p14:creationId xmlns:p14="http://schemas.microsoft.com/office/powerpoint/2010/main" val="385649623"/>
      </p:ext>
    </p:extLst>
  </p:cSld>
  <p:clrMapOvr>
    <a:masterClrMapping/>
  </p:clrMapOvr>
  <p:hf hdr="0" ftr="0" dt="0"/>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07DD35-7673-4F88-86B0-634883B5E345}"/>
              </a:ext>
            </a:extLst>
          </p:cNvPr>
          <p:cNvSpPr>
            <a:spLocks noGrp="1"/>
          </p:cNvSpPr>
          <p:nvPr>
            <p:ph type="title"/>
          </p:nvPr>
        </p:nvSpPr>
        <p:spPr>
          <a:xfrm>
            <a:off x="685887" y="929148"/>
            <a:ext cx="10640005" cy="761540"/>
          </a:xfrm>
        </p:spPr>
        <p:txBody>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5EC820D7-3E0B-47C6-A583-C4C839C5AF03}"/>
              </a:ext>
            </a:extLst>
          </p:cNvPr>
          <p:cNvSpPr>
            <a:spLocks noGrp="1"/>
          </p:cNvSpPr>
          <p:nvPr>
            <p:ph type="body" idx="1"/>
          </p:nvPr>
        </p:nvSpPr>
        <p:spPr>
          <a:xfrm>
            <a:off x="715384" y="1681163"/>
            <a:ext cx="5282192" cy="657225"/>
          </a:xfrm>
        </p:spPr>
        <p:txBody>
          <a:bodyPr anchor="b">
            <a:normAutofit/>
          </a:bodyPr>
          <a:lstStyle>
            <a:lvl1pPr marL="0" indent="0">
              <a:buNone/>
              <a:defRPr sz="1600" b="1">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A839A7B-97D5-400F-B802-A0FF28FE9F15}"/>
              </a:ext>
            </a:extLst>
          </p:cNvPr>
          <p:cNvSpPr>
            <a:spLocks noGrp="1"/>
          </p:cNvSpPr>
          <p:nvPr>
            <p:ph sz="half" idx="2"/>
          </p:nvPr>
        </p:nvSpPr>
        <p:spPr>
          <a:xfrm>
            <a:off x="715384" y="2505075"/>
            <a:ext cx="5282192" cy="342377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C2E0ECA2-DBF1-4681-9DFA-93AFD1B371DB}"/>
              </a:ext>
            </a:extLst>
          </p:cNvPr>
          <p:cNvSpPr>
            <a:spLocks noGrp="1"/>
          </p:cNvSpPr>
          <p:nvPr>
            <p:ph type="body" sz="quarter" idx="3"/>
          </p:nvPr>
        </p:nvSpPr>
        <p:spPr>
          <a:xfrm>
            <a:off x="6172200" y="1681163"/>
            <a:ext cx="5183188" cy="657225"/>
          </a:xfrm>
        </p:spPr>
        <p:txBody>
          <a:bodyPr anchor="b">
            <a:normAutofit/>
          </a:bodyPr>
          <a:lstStyle>
            <a:lvl1pPr marL="0" indent="0">
              <a:buNone/>
              <a:defRPr sz="1600" b="1">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90EBBBB-517F-4ED7-9E51-CF0F7590B4D4}"/>
              </a:ext>
            </a:extLst>
          </p:cNvPr>
          <p:cNvSpPr>
            <a:spLocks noGrp="1"/>
          </p:cNvSpPr>
          <p:nvPr>
            <p:ph sz="quarter" idx="4"/>
          </p:nvPr>
        </p:nvSpPr>
        <p:spPr>
          <a:xfrm>
            <a:off x="6172200" y="2505075"/>
            <a:ext cx="5183188" cy="342377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2511B5C7-1E37-478F-B4B0-C7202FFE41B9}"/>
              </a:ext>
            </a:extLst>
          </p:cNvPr>
          <p:cNvSpPr>
            <a:spLocks noGrp="1"/>
          </p:cNvSpPr>
          <p:nvPr>
            <p:ph type="dt" sz="half" idx="10"/>
          </p:nvPr>
        </p:nvSpPr>
        <p:spPr/>
        <p:txBody>
          <a:bodyPr/>
          <a:lstStyle/>
          <a:p>
            <a:endParaRPr lang="en-US" dirty="0"/>
          </a:p>
        </p:txBody>
      </p:sp>
      <p:sp>
        <p:nvSpPr>
          <p:cNvPr id="8" name="Footer Placeholder 7">
            <a:extLst>
              <a:ext uri="{FF2B5EF4-FFF2-40B4-BE49-F238E27FC236}">
                <a16:creationId xmlns:a16="http://schemas.microsoft.com/office/drawing/2014/main" id="{9153F7EF-507C-4CB3-86C5-8B34FFFC1D86}"/>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58E3DEA6-E4EB-4C2A-8B4F-55EC965B6219}"/>
              </a:ext>
            </a:extLst>
          </p:cNvPr>
          <p:cNvSpPr>
            <a:spLocks noGrp="1"/>
          </p:cNvSpPr>
          <p:nvPr>
            <p:ph type="sldNum" sz="quarter" idx="12"/>
          </p:nvPr>
        </p:nvSpPr>
        <p:spPr/>
        <p:txBody>
          <a:bodyPr/>
          <a:lstStyle/>
          <a:p>
            <a:fld id="{C3DB2ADC-AF19-4574-8C10-79B5B04FCA27}" type="slidenum">
              <a:rPr lang="en-US" smtClean="0"/>
              <a:pPr/>
              <a:t>‹#›</a:t>
            </a:fld>
            <a:endParaRPr lang="en-US" dirty="0"/>
          </a:p>
        </p:txBody>
      </p:sp>
    </p:spTree>
    <p:extLst>
      <p:ext uri="{BB962C8B-B14F-4D97-AF65-F5344CB8AC3E}">
        <p14:creationId xmlns:p14="http://schemas.microsoft.com/office/powerpoint/2010/main" val="3875804711"/>
      </p:ext>
    </p:extLst>
  </p:cSld>
  <p:clrMapOvr>
    <a:masterClrMapping/>
  </p:clrMapOvr>
  <p:hf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032964-A933-4B98-A141-A4B316DAFA9F}"/>
              </a:ext>
            </a:extLst>
          </p:cNvPr>
          <p:cNvSpPr>
            <a:spLocks noGrp="1"/>
          </p:cNvSpPr>
          <p:nvPr>
            <p:ph type="title"/>
          </p:nvPr>
        </p:nvSpPr>
        <p:spPr/>
        <p:txBody>
          <a:body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5D684C9D-23DA-42B0-9DD3-7592F72E8DC9}"/>
              </a:ext>
            </a:extLst>
          </p:cNvPr>
          <p:cNvSpPr>
            <a:spLocks noGrp="1"/>
          </p:cNvSpPr>
          <p:nvPr>
            <p:ph type="dt" sz="half" idx="10"/>
          </p:nvPr>
        </p:nvSpPr>
        <p:spPr/>
        <p:txBody>
          <a:bodyPr/>
          <a:lstStyle/>
          <a:p>
            <a:endParaRPr lang="en-US" dirty="0"/>
          </a:p>
        </p:txBody>
      </p:sp>
      <p:sp>
        <p:nvSpPr>
          <p:cNvPr id="4" name="Footer Placeholder 3">
            <a:extLst>
              <a:ext uri="{FF2B5EF4-FFF2-40B4-BE49-F238E27FC236}">
                <a16:creationId xmlns:a16="http://schemas.microsoft.com/office/drawing/2014/main" id="{68BF8F05-876F-49D8-AE30-5BB2A91ECD59}"/>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153D20DA-9260-4577-BB51-789570A243AF}"/>
              </a:ext>
            </a:extLst>
          </p:cNvPr>
          <p:cNvSpPr>
            <a:spLocks noGrp="1"/>
          </p:cNvSpPr>
          <p:nvPr>
            <p:ph type="sldNum" sz="quarter" idx="12"/>
          </p:nvPr>
        </p:nvSpPr>
        <p:spPr/>
        <p:txBody>
          <a:bodyPr/>
          <a:lstStyle/>
          <a:p>
            <a:fld id="{C3DB2ADC-AF19-4574-8C10-79B5B04FCA27}" type="slidenum">
              <a:rPr lang="en-US" smtClean="0"/>
              <a:pPr/>
              <a:t>‹#›</a:t>
            </a:fld>
            <a:endParaRPr lang="en-US" dirty="0"/>
          </a:p>
        </p:txBody>
      </p:sp>
    </p:spTree>
    <p:extLst>
      <p:ext uri="{BB962C8B-B14F-4D97-AF65-F5344CB8AC3E}">
        <p14:creationId xmlns:p14="http://schemas.microsoft.com/office/powerpoint/2010/main" val="847215405"/>
      </p:ext>
    </p:extLst>
  </p:cSld>
  <p:clrMapOvr>
    <a:masterClrMapping/>
  </p:clrMapOvr>
  <p:hf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D2C1F24-E0A1-45A7-8EF5-92CD9799341C}"/>
              </a:ext>
            </a:extLst>
          </p:cNvPr>
          <p:cNvSpPr>
            <a:spLocks noGrp="1"/>
          </p:cNvSpPr>
          <p:nvPr>
            <p:ph type="dt" sz="half" idx="10"/>
          </p:nvPr>
        </p:nvSpPr>
        <p:spPr/>
        <p:txBody>
          <a:bodyPr/>
          <a:lstStyle/>
          <a:p>
            <a:endParaRPr lang="en-US" dirty="0"/>
          </a:p>
        </p:txBody>
      </p:sp>
      <p:sp>
        <p:nvSpPr>
          <p:cNvPr id="3" name="Footer Placeholder 2">
            <a:extLst>
              <a:ext uri="{FF2B5EF4-FFF2-40B4-BE49-F238E27FC236}">
                <a16:creationId xmlns:a16="http://schemas.microsoft.com/office/drawing/2014/main" id="{3E021C19-210E-46B0-9036-5D8AECC9260C}"/>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1A880FEF-487E-44DF-8615-DF2210419602}"/>
              </a:ext>
            </a:extLst>
          </p:cNvPr>
          <p:cNvSpPr>
            <a:spLocks noGrp="1"/>
          </p:cNvSpPr>
          <p:nvPr>
            <p:ph type="sldNum" sz="quarter" idx="12"/>
          </p:nvPr>
        </p:nvSpPr>
        <p:spPr/>
        <p:txBody>
          <a:bodyPr/>
          <a:lstStyle/>
          <a:p>
            <a:fld id="{C3DB2ADC-AF19-4574-8C10-79B5B04FCA27}" type="slidenum">
              <a:rPr lang="en-US" smtClean="0"/>
              <a:pPr/>
              <a:t>‹#›</a:t>
            </a:fld>
            <a:endParaRPr lang="en-US" dirty="0"/>
          </a:p>
        </p:txBody>
      </p:sp>
    </p:spTree>
    <p:extLst>
      <p:ext uri="{BB962C8B-B14F-4D97-AF65-F5344CB8AC3E}">
        <p14:creationId xmlns:p14="http://schemas.microsoft.com/office/powerpoint/2010/main" val="2539099094"/>
      </p:ext>
    </p:extLst>
  </p:cSld>
  <p:clrMapOvr>
    <a:masterClrMapping/>
  </p:clrMapOvr>
  <p:hf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A568EE-74C8-43A6-90BC-2DDD965CF64A}"/>
              </a:ext>
            </a:extLst>
          </p:cNvPr>
          <p:cNvSpPr>
            <a:spLocks noGrp="1"/>
          </p:cNvSpPr>
          <p:nvPr>
            <p:ph type="title"/>
          </p:nvPr>
        </p:nvSpPr>
        <p:spPr>
          <a:xfrm>
            <a:off x="678426" y="781665"/>
            <a:ext cx="4093599" cy="1223452"/>
          </a:xfrm>
        </p:spPr>
        <p:txBody>
          <a:bodyPr anchor="b"/>
          <a:lstStyle>
            <a:lvl1pPr>
              <a:defRPr sz="32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971C35AC-CAE3-48CF-A3E4-A075C9FDD71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2D9D03EA-5FAD-4609-A2B8-624E426847E3}"/>
              </a:ext>
            </a:extLst>
          </p:cNvPr>
          <p:cNvSpPr>
            <a:spLocks noGrp="1"/>
          </p:cNvSpPr>
          <p:nvPr>
            <p:ph type="body" sz="half" idx="2"/>
          </p:nvPr>
        </p:nvSpPr>
        <p:spPr>
          <a:xfrm>
            <a:off x="688258" y="2315497"/>
            <a:ext cx="4093599" cy="355349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B58D2EA-2191-4216-B64D-067BDFE12375}"/>
              </a:ext>
            </a:extLst>
          </p:cNvPr>
          <p:cNvSpPr>
            <a:spLocks noGrp="1"/>
          </p:cNvSpPr>
          <p:nvPr>
            <p:ph type="dt" sz="half" idx="10"/>
          </p:nvPr>
        </p:nvSpPr>
        <p:spPr/>
        <p:txBody>
          <a:bodyPr/>
          <a:lstStyle/>
          <a:p>
            <a:endParaRPr lang="en-US" dirty="0"/>
          </a:p>
        </p:txBody>
      </p:sp>
      <p:sp>
        <p:nvSpPr>
          <p:cNvPr id="6" name="Footer Placeholder 5">
            <a:extLst>
              <a:ext uri="{FF2B5EF4-FFF2-40B4-BE49-F238E27FC236}">
                <a16:creationId xmlns:a16="http://schemas.microsoft.com/office/drawing/2014/main" id="{78042128-DAB4-481C-BEE6-3523E8E88BAD}"/>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AE50E382-C500-4A4C-A7C6-43860383AB91}"/>
              </a:ext>
            </a:extLst>
          </p:cNvPr>
          <p:cNvSpPr>
            <a:spLocks noGrp="1"/>
          </p:cNvSpPr>
          <p:nvPr>
            <p:ph type="sldNum" sz="quarter" idx="12"/>
          </p:nvPr>
        </p:nvSpPr>
        <p:spPr/>
        <p:txBody>
          <a:bodyPr/>
          <a:lstStyle/>
          <a:p>
            <a:fld id="{C3DB2ADC-AF19-4574-8C10-79B5B04FCA27}" type="slidenum">
              <a:rPr lang="en-US" smtClean="0"/>
              <a:pPr/>
              <a:t>‹#›</a:t>
            </a:fld>
            <a:endParaRPr lang="en-US" dirty="0"/>
          </a:p>
        </p:txBody>
      </p:sp>
    </p:spTree>
    <p:extLst>
      <p:ext uri="{BB962C8B-B14F-4D97-AF65-F5344CB8AC3E}">
        <p14:creationId xmlns:p14="http://schemas.microsoft.com/office/powerpoint/2010/main" val="4230824194"/>
      </p:ext>
    </p:extLst>
  </p:cSld>
  <p:clrMapOvr>
    <a:masterClrMapping/>
  </p:clrMapOvr>
  <p:hf hdr="0" ftr="0" dt="0"/>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9FE98B-EACF-4251-A8AF-0D9EDD17C664}"/>
              </a:ext>
            </a:extLst>
          </p:cNvPr>
          <p:cNvSpPr>
            <a:spLocks noGrp="1"/>
          </p:cNvSpPr>
          <p:nvPr>
            <p:ph type="title"/>
          </p:nvPr>
        </p:nvSpPr>
        <p:spPr>
          <a:xfrm>
            <a:off x="683342" y="1066800"/>
            <a:ext cx="4103431" cy="1317523"/>
          </a:xfrm>
        </p:spPr>
        <p:txBody>
          <a:bodyPr anchor="b"/>
          <a:lstStyle>
            <a:lvl1pPr>
              <a:defRPr sz="3200"/>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3905F473-761A-4002-AF70-9FF878D0139E}"/>
              </a:ext>
            </a:extLst>
          </p:cNvPr>
          <p:cNvSpPr>
            <a:spLocks noGrp="1"/>
          </p:cNvSpPr>
          <p:nvPr>
            <p:ph type="pic" idx="1"/>
          </p:nvPr>
        </p:nvSpPr>
        <p:spPr>
          <a:xfrm>
            <a:off x="5183188" y="1066800"/>
            <a:ext cx="6172200" cy="479425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a:extLst>
              <a:ext uri="{FF2B5EF4-FFF2-40B4-BE49-F238E27FC236}">
                <a16:creationId xmlns:a16="http://schemas.microsoft.com/office/drawing/2014/main" id="{FA0C2E6A-F834-4540-BB00-E13CB45DC362}"/>
              </a:ext>
            </a:extLst>
          </p:cNvPr>
          <p:cNvSpPr>
            <a:spLocks noGrp="1"/>
          </p:cNvSpPr>
          <p:nvPr>
            <p:ph type="body" sz="half" idx="2"/>
          </p:nvPr>
        </p:nvSpPr>
        <p:spPr>
          <a:xfrm>
            <a:off x="683342" y="2552700"/>
            <a:ext cx="4103431" cy="33162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0C38EAB-AD63-415C-B263-BA1D8FBE3CB0}"/>
              </a:ext>
            </a:extLst>
          </p:cNvPr>
          <p:cNvSpPr>
            <a:spLocks noGrp="1"/>
          </p:cNvSpPr>
          <p:nvPr>
            <p:ph type="dt" sz="half" idx="10"/>
          </p:nvPr>
        </p:nvSpPr>
        <p:spPr/>
        <p:txBody>
          <a:bodyPr/>
          <a:lstStyle/>
          <a:p>
            <a:endParaRPr lang="en-US" dirty="0"/>
          </a:p>
        </p:txBody>
      </p:sp>
      <p:sp>
        <p:nvSpPr>
          <p:cNvPr id="6" name="Footer Placeholder 5">
            <a:extLst>
              <a:ext uri="{FF2B5EF4-FFF2-40B4-BE49-F238E27FC236}">
                <a16:creationId xmlns:a16="http://schemas.microsoft.com/office/drawing/2014/main" id="{422E5541-B6DE-45E8-BCFE-0DFC4F574079}"/>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DBB78D45-289B-46AF-8CB9-E6150BEA17ED}"/>
              </a:ext>
            </a:extLst>
          </p:cNvPr>
          <p:cNvSpPr>
            <a:spLocks noGrp="1"/>
          </p:cNvSpPr>
          <p:nvPr>
            <p:ph type="sldNum" sz="quarter" idx="12"/>
          </p:nvPr>
        </p:nvSpPr>
        <p:spPr/>
        <p:txBody>
          <a:bodyPr/>
          <a:lstStyle/>
          <a:p>
            <a:fld id="{C3DB2ADC-AF19-4574-8C10-79B5B04FCA27}" type="slidenum">
              <a:rPr lang="en-US" smtClean="0"/>
              <a:pPr/>
              <a:t>‹#›</a:t>
            </a:fld>
            <a:endParaRPr lang="en-US" dirty="0"/>
          </a:p>
        </p:txBody>
      </p:sp>
    </p:spTree>
    <p:extLst>
      <p:ext uri="{BB962C8B-B14F-4D97-AF65-F5344CB8AC3E}">
        <p14:creationId xmlns:p14="http://schemas.microsoft.com/office/powerpoint/2010/main" val="3162754729"/>
      </p:ext>
    </p:extLst>
  </p:cSld>
  <p:clrMapOvr>
    <a:masterClrMapping/>
  </p:clrMapOvr>
  <p:hf hdr="0" ftr="0" dt="0"/>
  <p:extLst>
    <p:ext uri="{DCECCB84-F9BA-43D5-87BE-67443E8EF086}">
      <p15:sldGuideLst xmlns:p15="http://schemas.microsoft.com/office/powerpoint/2012/main"/>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7A362AC-B59F-4AC7-B279-57DDD5336BCA}"/>
              </a:ext>
            </a:extLst>
          </p:cNvPr>
          <p:cNvSpPr>
            <a:spLocks noGrp="1"/>
          </p:cNvSpPr>
          <p:nvPr>
            <p:ph type="title"/>
          </p:nvPr>
        </p:nvSpPr>
        <p:spPr>
          <a:xfrm>
            <a:off x="700635" y="922096"/>
            <a:ext cx="10691265" cy="137103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0E6042DB-75BD-4EC1-B6D9-8A72EF940CAA}"/>
              </a:ext>
            </a:extLst>
          </p:cNvPr>
          <p:cNvSpPr>
            <a:spLocks noGrp="1"/>
          </p:cNvSpPr>
          <p:nvPr>
            <p:ph type="body" idx="1"/>
          </p:nvPr>
        </p:nvSpPr>
        <p:spPr>
          <a:xfrm>
            <a:off x="700635" y="2293126"/>
            <a:ext cx="10691265" cy="363608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21DD1378-7C96-4079-B44C-3D86B4657596}"/>
              </a:ext>
            </a:extLst>
          </p:cNvPr>
          <p:cNvSpPr>
            <a:spLocks noGrp="1"/>
          </p:cNvSpPr>
          <p:nvPr>
            <p:ph type="dt" sz="half" idx="2"/>
          </p:nvPr>
        </p:nvSpPr>
        <p:spPr>
          <a:xfrm>
            <a:off x="8369448" y="6356350"/>
            <a:ext cx="2592594" cy="365125"/>
          </a:xfrm>
          <a:prstGeom prst="rect">
            <a:avLst/>
          </a:prstGeom>
        </p:spPr>
        <p:txBody>
          <a:bodyPr vert="horz" lIns="91440" tIns="45720" rIns="91440" bIns="45720" rtlCol="0" anchor="ctr"/>
          <a:lstStyle>
            <a:lvl1pPr algn="r">
              <a:defRPr sz="1050">
                <a:solidFill>
                  <a:schemeClr val="tx1"/>
                </a:solidFill>
                <a:latin typeface="+mj-lt"/>
              </a:defRPr>
            </a:lvl1pPr>
          </a:lstStyle>
          <a:p>
            <a:endParaRPr lang="en-US" dirty="0"/>
          </a:p>
        </p:txBody>
      </p:sp>
      <p:sp>
        <p:nvSpPr>
          <p:cNvPr id="5" name="Footer Placeholder 4">
            <a:extLst>
              <a:ext uri="{FF2B5EF4-FFF2-40B4-BE49-F238E27FC236}">
                <a16:creationId xmlns:a16="http://schemas.microsoft.com/office/drawing/2014/main" id="{D19B6B78-577F-43F5-BAEE-BF72484C9850}"/>
              </a:ext>
            </a:extLst>
          </p:cNvPr>
          <p:cNvSpPr>
            <a:spLocks noGrp="1"/>
          </p:cNvSpPr>
          <p:nvPr>
            <p:ph type="ftr" sz="quarter" idx="3"/>
          </p:nvPr>
        </p:nvSpPr>
        <p:spPr>
          <a:xfrm>
            <a:off x="715383" y="6356350"/>
            <a:ext cx="4539727" cy="365125"/>
          </a:xfrm>
          <a:prstGeom prst="rect">
            <a:avLst/>
          </a:prstGeom>
        </p:spPr>
        <p:txBody>
          <a:bodyPr vert="horz" lIns="91440" tIns="45720" rIns="91440" bIns="45720" rtlCol="0" anchor="ctr"/>
          <a:lstStyle>
            <a:lvl1pPr algn="l">
              <a:defRPr sz="1050">
                <a:solidFill>
                  <a:schemeClr val="tx1"/>
                </a:solidFill>
                <a:latin typeface="+mj-lt"/>
              </a:defRPr>
            </a:lvl1pPr>
          </a:lstStyle>
          <a:p>
            <a:endParaRPr lang="en-US" dirty="0"/>
          </a:p>
        </p:txBody>
      </p:sp>
      <p:sp>
        <p:nvSpPr>
          <p:cNvPr id="6" name="Slide Number Placeholder 5">
            <a:extLst>
              <a:ext uri="{FF2B5EF4-FFF2-40B4-BE49-F238E27FC236}">
                <a16:creationId xmlns:a16="http://schemas.microsoft.com/office/drawing/2014/main" id="{A8CC75B8-AF8F-4D8A-9B3D-D1951A64BADB}"/>
              </a:ext>
            </a:extLst>
          </p:cNvPr>
          <p:cNvSpPr>
            <a:spLocks noGrp="1"/>
          </p:cNvSpPr>
          <p:nvPr>
            <p:ph type="sldNum" sz="quarter" idx="4"/>
          </p:nvPr>
        </p:nvSpPr>
        <p:spPr>
          <a:xfrm>
            <a:off x="10919012" y="6356350"/>
            <a:ext cx="672354" cy="365125"/>
          </a:xfrm>
          <a:prstGeom prst="rect">
            <a:avLst/>
          </a:prstGeom>
        </p:spPr>
        <p:txBody>
          <a:bodyPr vert="horz" lIns="91440" tIns="45720" rIns="91440" bIns="45720" rtlCol="0" anchor="ctr"/>
          <a:lstStyle>
            <a:lvl1pPr algn="r">
              <a:defRPr sz="1800">
                <a:solidFill>
                  <a:schemeClr val="tx1"/>
                </a:solidFill>
              </a:defRPr>
            </a:lvl1pPr>
          </a:lstStyle>
          <a:p>
            <a:fld id="{C3DB2ADC-AF19-4574-8C10-79B5B04FCA27}" type="slidenum">
              <a:rPr lang="en-US" smtClean="0"/>
              <a:pPr/>
              <a:t>‹#›</a:t>
            </a:fld>
            <a:endParaRPr lang="en-US" dirty="0"/>
          </a:p>
        </p:txBody>
      </p:sp>
      <p:cxnSp>
        <p:nvCxnSpPr>
          <p:cNvPr id="7" name="Straight Connector 6">
            <a:extLst>
              <a:ext uri="{FF2B5EF4-FFF2-40B4-BE49-F238E27FC236}">
                <a16:creationId xmlns:a16="http://schemas.microsoft.com/office/drawing/2014/main" id="{F64F9B95-9045-48D2-B9F3-2927E98F54AA}"/>
              </a:ext>
            </a:extLst>
          </p:cNvPr>
          <p:cNvCxnSpPr>
            <a:cxnSpLocks/>
          </p:cNvCxnSpPr>
          <p:nvPr/>
        </p:nvCxnSpPr>
        <p:spPr>
          <a:xfrm>
            <a:off x="800100" y="723900"/>
            <a:ext cx="10591800" cy="0"/>
          </a:xfrm>
          <a:prstGeom prst="line">
            <a:avLst/>
          </a:prstGeom>
          <a:ln w="444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085AA86F-6A4D-4BCB-A045-D992CDC2959B}"/>
              </a:ext>
            </a:extLst>
          </p:cNvPr>
          <p:cNvCxnSpPr>
            <a:cxnSpLocks/>
          </p:cNvCxnSpPr>
          <p:nvPr/>
        </p:nvCxnSpPr>
        <p:spPr>
          <a:xfrm>
            <a:off x="800100" y="6142781"/>
            <a:ext cx="105918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31801979"/>
      </p:ext>
    </p:extLst>
  </p:cSld>
  <p:clrMap bg1="lt1" tx1="dk1" bg2="lt2" tx2="dk2" accent1="accent1" accent2="accent2" accent3="accent3" accent4="accent4" accent5="accent5" accent6="accent6" hlink="hlink" folHlink="folHlink"/>
  <p:sldLayoutIdLst>
    <p:sldLayoutId id="2147483707" r:id="rId1"/>
    <p:sldLayoutId id="2147483708" r:id="rId2"/>
    <p:sldLayoutId id="2147483709" r:id="rId3"/>
    <p:sldLayoutId id="2147483710" r:id="rId4"/>
    <p:sldLayoutId id="2147483711" r:id="rId5"/>
    <p:sldLayoutId id="2147483712" r:id="rId6"/>
    <p:sldLayoutId id="2147483713" r:id="rId7"/>
    <p:sldLayoutId id="2147483714" r:id="rId8"/>
    <p:sldLayoutId id="2147483715" r:id="rId9"/>
    <p:sldLayoutId id="2147483716" r:id="rId10"/>
    <p:sldLayoutId id="2147483717" r:id="rId11"/>
    <p:sldLayoutId id="2147483718" r:id="rId12"/>
  </p:sldLayoutIdLst>
  <p:hf hdr="0" ftr="0" dt="0"/>
  <p:txStyles>
    <p:titleStyle>
      <a:lvl1pPr algn="l" defTabSz="914400" rtl="0" eaLnBrk="1" latinLnBrk="0" hangingPunct="1">
        <a:lnSpc>
          <a:spcPct val="100000"/>
        </a:lnSpc>
        <a:spcBef>
          <a:spcPct val="0"/>
        </a:spcBef>
        <a:buNone/>
        <a:defRPr sz="4000" kern="1200" cap="all" spc="30" baseline="0">
          <a:solidFill>
            <a:schemeClr val="tx1"/>
          </a:solidFill>
          <a:latin typeface="+mj-lt"/>
          <a:ea typeface="+mj-ea"/>
          <a:cs typeface="+mj-cs"/>
        </a:defRPr>
      </a:lvl1pPr>
    </p:titleStyle>
    <p:bodyStyle>
      <a:lvl1pPr marL="228600" indent="-228600" algn="l" defTabSz="914400" rtl="0" eaLnBrk="1" latinLnBrk="0" hangingPunct="1">
        <a:lnSpc>
          <a:spcPct val="110000"/>
        </a:lnSpc>
        <a:spcBef>
          <a:spcPts val="1000"/>
        </a:spcBef>
        <a:buFont typeface="Arial" panose="020B0604020202020204" pitchFamily="34" charset="0"/>
        <a:buChar char="•"/>
        <a:defRPr sz="2000" kern="1200">
          <a:solidFill>
            <a:schemeClr val="tx1"/>
          </a:solidFill>
          <a:latin typeface="+mn-lt"/>
          <a:ea typeface="+mn-ea"/>
          <a:cs typeface="+mn-cs"/>
        </a:defRPr>
      </a:lvl1pPr>
      <a:lvl2pPr marL="685800" indent="-228600" algn="l" defTabSz="914400" rtl="0" eaLnBrk="1" latinLnBrk="0" hangingPunct="1">
        <a:lnSpc>
          <a:spcPct val="110000"/>
        </a:lnSpc>
        <a:spcBef>
          <a:spcPts val="500"/>
        </a:spcBef>
        <a:buFont typeface="Arial" panose="020B0604020202020204" pitchFamily="34" charset="0"/>
        <a:buChar char="•"/>
        <a:defRPr sz="1800" kern="1200">
          <a:solidFill>
            <a:schemeClr val="tx1"/>
          </a:solidFill>
          <a:latin typeface="+mn-lt"/>
          <a:ea typeface="+mn-ea"/>
          <a:cs typeface="+mn-cs"/>
        </a:defRPr>
      </a:lvl2pPr>
      <a:lvl3pPr marL="1143000" indent="-228600" algn="l" defTabSz="914400" rtl="0" eaLnBrk="1" latinLnBrk="0" hangingPunct="1">
        <a:lnSpc>
          <a:spcPct val="110000"/>
        </a:lnSpc>
        <a:spcBef>
          <a:spcPts val="500"/>
        </a:spcBef>
        <a:buFont typeface="Arial" panose="020B0604020202020204" pitchFamily="34" charset="0"/>
        <a:buChar char="•"/>
        <a:defRPr sz="1600" kern="1200">
          <a:solidFill>
            <a:schemeClr val="tx1"/>
          </a:solidFill>
          <a:latin typeface="+mn-lt"/>
          <a:ea typeface="+mn-ea"/>
          <a:cs typeface="+mn-cs"/>
        </a:defRPr>
      </a:lvl3pPr>
      <a:lvl4pPr marL="1600200" indent="-228600" algn="l" defTabSz="914400" rtl="0" eaLnBrk="1" latinLnBrk="0" hangingPunct="1">
        <a:lnSpc>
          <a:spcPct val="110000"/>
        </a:lnSpc>
        <a:spcBef>
          <a:spcPts val="500"/>
        </a:spcBef>
        <a:buFont typeface="Arial" panose="020B0604020202020204" pitchFamily="34" charset="0"/>
        <a:buChar char="•"/>
        <a:defRPr sz="1400" kern="1200">
          <a:solidFill>
            <a:schemeClr val="tx1"/>
          </a:solidFill>
          <a:latin typeface="+mn-lt"/>
          <a:ea typeface="+mn-ea"/>
          <a:cs typeface="+mn-cs"/>
        </a:defRPr>
      </a:lvl4pPr>
      <a:lvl5pPr marL="2057400" indent="-228600" algn="l" defTabSz="914400" rtl="0" eaLnBrk="1" latinLnBrk="0" hangingPunct="1">
        <a:lnSpc>
          <a:spcPct val="110000"/>
        </a:lnSpc>
        <a:spcBef>
          <a:spcPts val="500"/>
        </a:spcBef>
        <a:buFont typeface="Arial" panose="020B0604020202020204" pitchFamily="34" charset="0"/>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guide id="3" orient="horz" pos="672">
          <p15:clr>
            <a:srgbClr val="F26B43"/>
          </p15:clr>
        </p15:guide>
        <p15:guide id="4" orient="horz" pos="912">
          <p15:clr>
            <a:srgbClr val="F26B43"/>
          </p15:clr>
        </p15:guide>
        <p15:guide id="5" pos="7176">
          <p15:clr>
            <a:srgbClr val="F26B43"/>
          </p15:clr>
        </p15:guide>
        <p15:guide id="6" pos="504">
          <p15:clr>
            <a:srgbClr val="F26B43"/>
          </p15:clr>
        </p15:guide>
        <p15:guide id="7" orient="horz" pos="3864">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1.xml"/><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2.xml"/><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3.xml"/><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4.xml"/><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5.xml"/><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6.xml"/><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7.xml"/><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8.xml"/><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9.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0.xml"/><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1.xml"/><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2.xml"/><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3.xml"/><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4.xml"/><Relationship Id="rId1" Type="http://schemas.openxmlformats.org/officeDocument/2006/relationships/slideLayout" Target="../slideLayouts/slideLayout12.xml"/></Relationships>
</file>

<file path=ppt/slides/_rels/slide2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5.xml"/><Relationship Id="rId1" Type="http://schemas.openxmlformats.org/officeDocument/2006/relationships/slideLayout" Target="../slideLayouts/slideLayout12.xml"/></Relationships>
</file>

<file path=ppt/slides/_rels/slide2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6.xml"/><Relationship Id="rId1" Type="http://schemas.openxmlformats.org/officeDocument/2006/relationships/slideLayout" Target="../slideLayouts/slideLayout12.xml"/></Relationships>
</file>

<file path=ppt/slides/_rels/slide2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7.xml"/><Relationship Id="rId1" Type="http://schemas.openxmlformats.org/officeDocument/2006/relationships/slideLayout" Target="../slideLayouts/slideLayout12.xml"/></Relationships>
</file>

<file path=ppt/slides/_rels/slide28.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8.xml"/><Relationship Id="rId1" Type="http://schemas.openxmlformats.org/officeDocument/2006/relationships/slideLayout" Target="../slideLayouts/slideLayout12.xml"/></Relationships>
</file>

<file path=ppt/slides/_rels/slide29.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9.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30.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0.xml"/><Relationship Id="rId1" Type="http://schemas.openxmlformats.org/officeDocument/2006/relationships/slideLayout" Target="../slideLayouts/slideLayout12.xml"/></Relationships>
</file>

<file path=ppt/slides/_rels/slide3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1.xml"/><Relationship Id="rId1" Type="http://schemas.openxmlformats.org/officeDocument/2006/relationships/slideLayout" Target="../slideLayouts/slideLayout12.xml"/></Relationships>
</file>

<file path=ppt/slides/_rels/slide3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2.xml"/><Relationship Id="rId1" Type="http://schemas.openxmlformats.org/officeDocument/2006/relationships/slideLayout" Target="../slideLayouts/slideLayout12.xml"/></Relationships>
</file>

<file path=ppt/slides/_rels/slide3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3.xml"/><Relationship Id="rId1" Type="http://schemas.openxmlformats.org/officeDocument/2006/relationships/slideLayout" Target="../slideLayouts/slideLayout12.xml"/></Relationships>
</file>

<file path=ppt/slides/_rels/slide3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4.xml"/><Relationship Id="rId1" Type="http://schemas.openxmlformats.org/officeDocument/2006/relationships/slideLayout" Target="../slideLayouts/slideLayout12.xml"/></Relationships>
</file>

<file path=ppt/slides/_rels/slide3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5.xml"/><Relationship Id="rId1" Type="http://schemas.openxmlformats.org/officeDocument/2006/relationships/slideLayout" Target="../slideLayouts/slideLayout12.xml"/></Relationships>
</file>

<file path=ppt/slides/_rels/slide3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6.xml"/><Relationship Id="rId1" Type="http://schemas.openxmlformats.org/officeDocument/2006/relationships/slideLayout" Target="../slideLayouts/slideLayout12.xml"/></Relationships>
</file>

<file path=ppt/slides/_rels/slide3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7.xml"/><Relationship Id="rId1" Type="http://schemas.openxmlformats.org/officeDocument/2006/relationships/slideLayout" Target="../slideLayouts/slideLayout12.xml"/></Relationships>
</file>

<file path=ppt/slides/_rels/slide38.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8.xml"/><Relationship Id="rId1" Type="http://schemas.openxmlformats.org/officeDocument/2006/relationships/slideLayout" Target="../slideLayouts/slideLayout12.xml"/></Relationships>
</file>

<file path=ppt/slides/_rels/slide39.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9.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40.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40.xml"/><Relationship Id="rId1" Type="http://schemas.openxmlformats.org/officeDocument/2006/relationships/slideLayout" Target="../slideLayouts/slideLayout12.xml"/></Relationships>
</file>

<file path=ppt/slides/_rels/slide4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41.xml"/><Relationship Id="rId1" Type="http://schemas.openxmlformats.org/officeDocument/2006/relationships/slideLayout" Target="../slideLayouts/slideLayout12.xml"/></Relationships>
</file>

<file path=ppt/slides/_rels/slide4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42.xml"/><Relationship Id="rId1" Type="http://schemas.openxmlformats.org/officeDocument/2006/relationships/slideLayout" Target="../slideLayouts/slideLayout12.xml"/></Relationships>
</file>

<file path=ppt/slides/_rels/slide4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43.xml"/><Relationship Id="rId1" Type="http://schemas.openxmlformats.org/officeDocument/2006/relationships/slideLayout" Target="../slideLayouts/slideLayout12.xml"/></Relationships>
</file>

<file path=ppt/slides/_rels/slide4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44.xml"/><Relationship Id="rId1" Type="http://schemas.openxmlformats.org/officeDocument/2006/relationships/slideLayout" Target="../slideLayouts/slideLayout12.xml"/></Relationships>
</file>

<file path=ppt/slides/_rels/slide4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45.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lstStyle/>
          <a:p>
            <a:r>
              <a:rPr lang="en-US" dirty="0"/>
              <a:t>Chapter 13</a:t>
            </a:r>
            <a:br>
              <a:rPr lang="en-US" dirty="0"/>
            </a:br>
            <a:br>
              <a:rPr lang="en-US" dirty="0"/>
            </a:br>
            <a:r>
              <a:rPr lang="en-US" dirty="0"/>
              <a:t>Climate Change</a:t>
            </a:r>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292228899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a:bodyPr>
          <a:lstStyle/>
          <a:p>
            <a:r>
              <a:rPr lang="en-US" dirty="0"/>
              <a:t>Background Facts (cont’d):</a:t>
            </a:r>
            <a:br>
              <a:rPr lang="en-US" dirty="0"/>
            </a:br>
            <a:br>
              <a:rPr lang="en-US" dirty="0"/>
            </a:br>
            <a:r>
              <a:rPr lang="en-US" sz="2700" dirty="0"/>
              <a:t>Consequences (cont’d):</a:t>
            </a:r>
            <a:br>
              <a:rPr lang="en-US" sz="2700" dirty="0"/>
            </a:br>
            <a:br>
              <a:rPr lang="en-US" sz="2700" dirty="0"/>
            </a:br>
            <a:r>
              <a:rPr lang="en-US" sz="2700" dirty="0"/>
              <a:t>--biodiversity loss</a:t>
            </a:r>
            <a:br>
              <a:rPr lang="en-US" sz="2700" dirty="0"/>
            </a:br>
            <a:br>
              <a:rPr lang="en-US" sz="2700" dirty="0"/>
            </a:br>
            <a:r>
              <a:rPr lang="en-US" sz="2700" dirty="0"/>
              <a:t>--melting glaciers and ice packs</a:t>
            </a:r>
            <a:br>
              <a:rPr lang="en-US" sz="2700" dirty="0"/>
            </a:br>
            <a:br>
              <a:rPr lang="en-US" sz="2700" dirty="0"/>
            </a:br>
            <a:endParaRPr lang="en-US" sz="27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a:xfrm>
            <a:off x="5507101" y="-91440"/>
            <a:ext cx="5786438" cy="6134100"/>
          </a:xfrm>
        </p:spPr>
      </p:pic>
    </p:spTree>
    <p:extLst>
      <p:ext uri="{BB962C8B-B14F-4D97-AF65-F5344CB8AC3E}">
        <p14:creationId xmlns:p14="http://schemas.microsoft.com/office/powerpoint/2010/main" val="307228291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dirty="0"/>
              <a:t>Background Facts (cont’d):</a:t>
            </a:r>
            <a:br>
              <a:rPr lang="en-US" dirty="0"/>
            </a:br>
            <a:br>
              <a:rPr lang="en-US" dirty="0"/>
            </a:br>
            <a:r>
              <a:rPr lang="en-US" sz="2700" dirty="0"/>
              <a:t>Consequences (cont’d):</a:t>
            </a:r>
            <a:br>
              <a:rPr lang="en-US" sz="2700" dirty="0"/>
            </a:br>
            <a:br>
              <a:rPr lang="en-US" sz="2700" dirty="0"/>
            </a:br>
            <a:r>
              <a:rPr lang="en-US" sz="2200" dirty="0"/>
              <a:t>-- collapsing ocean currents</a:t>
            </a:r>
            <a:br>
              <a:rPr lang="en-US" sz="2200" dirty="0"/>
            </a:br>
            <a:br>
              <a:rPr lang="en-US" sz="2200" dirty="0"/>
            </a:br>
            <a:r>
              <a:rPr lang="en-US" sz="2200" dirty="0"/>
              <a:t>--crop losses</a:t>
            </a:r>
            <a:br>
              <a:rPr lang="en-US" sz="2200" dirty="0"/>
            </a:br>
            <a:br>
              <a:rPr lang="en-US" sz="2200" dirty="0"/>
            </a:br>
            <a:r>
              <a:rPr lang="en-US" sz="2200" dirty="0"/>
              <a:t>--growing numbers of climate refugees</a:t>
            </a:r>
            <a:br>
              <a:rPr lang="en-US" sz="2200" dirty="0"/>
            </a:br>
            <a:br>
              <a:rPr lang="en-US" sz="2200" dirty="0"/>
            </a:br>
            <a:r>
              <a:rPr lang="en-US" sz="2200" dirty="0"/>
              <a:t>--rapidly rising clean-up costs for superstorms, floods, etc.</a:t>
            </a:r>
            <a:br>
              <a:rPr lang="en-US" sz="2700" dirty="0"/>
            </a:br>
            <a:br>
              <a:rPr lang="en-US" sz="2700" dirty="0"/>
            </a:br>
            <a:endParaRPr lang="en-US" sz="27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a:xfrm>
            <a:off x="5507101" y="-91440"/>
            <a:ext cx="5786438" cy="6134100"/>
          </a:xfrm>
        </p:spPr>
      </p:pic>
    </p:spTree>
    <p:extLst>
      <p:ext uri="{BB962C8B-B14F-4D97-AF65-F5344CB8AC3E}">
        <p14:creationId xmlns:p14="http://schemas.microsoft.com/office/powerpoint/2010/main" val="147972810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dirty="0"/>
              <a:t>Background Facts (cont’d):</a:t>
            </a:r>
            <a:br>
              <a:rPr lang="en-US" dirty="0"/>
            </a:br>
            <a:br>
              <a:rPr lang="en-US" dirty="0"/>
            </a:br>
            <a:r>
              <a:rPr lang="en-US" sz="2200" dirty="0"/>
              <a:t>What needs to be done to avoid climate disaster:</a:t>
            </a:r>
            <a:br>
              <a:rPr lang="en-US" sz="2200" dirty="0"/>
            </a:br>
            <a:br>
              <a:rPr lang="en-US" sz="2200" dirty="0"/>
            </a:br>
            <a:r>
              <a:rPr lang="en-US" sz="2200" dirty="0"/>
              <a:t>* Keep global temperature rise below 1.5 degrees Celsius (2016 </a:t>
            </a:r>
            <a:r>
              <a:rPr lang="en-US" sz="2200" dirty="0" err="1"/>
              <a:t>paris</a:t>
            </a:r>
            <a:r>
              <a:rPr lang="en-US" sz="2200" dirty="0"/>
              <a:t> treaty).</a:t>
            </a:r>
            <a:br>
              <a:rPr lang="en-US" sz="2200" dirty="0"/>
            </a:br>
            <a:br>
              <a:rPr lang="en-US" sz="2200" dirty="0"/>
            </a:br>
            <a:r>
              <a:rPr lang="en-US" sz="2200" dirty="0"/>
              <a:t>The Bad news: emissions are still rising, and It looks likely that we will blow past 1.5 degrees in a few years.</a:t>
            </a:r>
            <a:br>
              <a:rPr lang="en-US" sz="2700" dirty="0"/>
            </a:br>
            <a:br>
              <a:rPr lang="en-US" sz="2700" dirty="0"/>
            </a:br>
            <a:endParaRPr lang="en-US" sz="27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a:xfrm>
            <a:off x="5507101" y="-91440"/>
            <a:ext cx="5786438" cy="6134100"/>
          </a:xfrm>
        </p:spPr>
      </p:pic>
    </p:spTree>
    <p:extLst>
      <p:ext uri="{BB962C8B-B14F-4D97-AF65-F5344CB8AC3E}">
        <p14:creationId xmlns:p14="http://schemas.microsoft.com/office/powerpoint/2010/main" val="416361683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dirty="0"/>
              <a:t>Background Facts (cont’d):</a:t>
            </a:r>
            <a:br>
              <a:rPr lang="en-US" dirty="0"/>
            </a:br>
            <a:br>
              <a:rPr lang="en-US" dirty="0"/>
            </a:br>
            <a:r>
              <a:rPr lang="en-US" sz="2200" dirty="0"/>
              <a:t>avoiding climate disaster (cont’d):</a:t>
            </a:r>
            <a:br>
              <a:rPr lang="en-US" sz="2200" dirty="0"/>
            </a:br>
            <a:br>
              <a:rPr lang="en-US" sz="2200" dirty="0"/>
            </a:br>
            <a:r>
              <a:rPr lang="en-US" sz="2200" dirty="0"/>
              <a:t>* if we exceed the 1.5 degree threshold, keep temperature rise below 2.0 degrees—the point at which extreme, cascading, and irreversible effects of climate change are expected to occur.</a:t>
            </a:r>
            <a:br>
              <a:rPr lang="en-US" sz="2700" dirty="0"/>
            </a:br>
            <a:br>
              <a:rPr lang="en-US" sz="2700" dirty="0"/>
            </a:br>
            <a:endParaRPr lang="en-US" sz="27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a:xfrm>
            <a:off x="5507101" y="-91440"/>
            <a:ext cx="5786438" cy="6134100"/>
          </a:xfrm>
        </p:spPr>
      </p:pic>
    </p:spTree>
    <p:extLst>
      <p:ext uri="{BB962C8B-B14F-4D97-AF65-F5344CB8AC3E}">
        <p14:creationId xmlns:p14="http://schemas.microsoft.com/office/powerpoint/2010/main" val="277755940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dirty="0"/>
              <a:t>Background Facts (cont’d):</a:t>
            </a:r>
            <a:br>
              <a:rPr lang="en-US" dirty="0"/>
            </a:br>
            <a:br>
              <a:rPr lang="en-US" dirty="0"/>
            </a:br>
            <a:r>
              <a:rPr lang="en-US" sz="2700" dirty="0"/>
              <a:t>Why climate change is the “the mother of all environmental problems:”</a:t>
            </a:r>
            <a:br>
              <a:rPr lang="en-US" sz="2700" dirty="0"/>
            </a:br>
            <a:br>
              <a:rPr lang="en-US" sz="2700" dirty="0"/>
            </a:br>
            <a:r>
              <a:rPr lang="en-US" sz="2700" dirty="0"/>
              <a:t>--the entire global economy must be rapidly “decarbonized” and rebuilt using clean-energy sources.</a:t>
            </a:r>
            <a:br>
              <a:rPr lang="en-US" sz="2700" dirty="0"/>
            </a:br>
            <a:br>
              <a:rPr lang="en-US" sz="2700" dirty="0"/>
            </a:br>
            <a:endParaRPr lang="en-US" sz="27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a:xfrm>
            <a:off x="5507101" y="-91440"/>
            <a:ext cx="5786438" cy="6134100"/>
          </a:xfrm>
        </p:spPr>
      </p:pic>
    </p:spTree>
    <p:extLst>
      <p:ext uri="{BB962C8B-B14F-4D97-AF65-F5344CB8AC3E}">
        <p14:creationId xmlns:p14="http://schemas.microsoft.com/office/powerpoint/2010/main" val="80159616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dirty="0"/>
              <a:t>Background Facts (cont’d):</a:t>
            </a:r>
            <a:br>
              <a:rPr lang="en-US" dirty="0"/>
            </a:br>
            <a:br>
              <a:rPr lang="en-US" dirty="0"/>
            </a:br>
            <a:r>
              <a:rPr lang="en-US" sz="2700" dirty="0"/>
              <a:t>Why “Mother” (cont’d):</a:t>
            </a:r>
            <a:br>
              <a:rPr lang="en-US" sz="2700" dirty="0"/>
            </a:br>
            <a:br>
              <a:rPr lang="en-US" sz="2700" dirty="0"/>
            </a:br>
            <a:r>
              <a:rPr lang="en-US" sz="2200" dirty="0"/>
              <a:t>--This will require extraordinary levels of international cooperation, scientific and technological innovation, governmental spending, sustained political commitment, and individual sacrifice.</a:t>
            </a:r>
            <a:br>
              <a:rPr lang="en-US" sz="2700" dirty="0"/>
            </a:br>
            <a:br>
              <a:rPr lang="en-US" sz="2700" dirty="0"/>
            </a:br>
            <a:endParaRPr lang="en-US" sz="27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a:xfrm>
            <a:off x="5507101" y="-91440"/>
            <a:ext cx="5786438" cy="6134100"/>
          </a:xfrm>
        </p:spPr>
      </p:pic>
    </p:spTree>
    <p:extLst>
      <p:ext uri="{BB962C8B-B14F-4D97-AF65-F5344CB8AC3E}">
        <p14:creationId xmlns:p14="http://schemas.microsoft.com/office/powerpoint/2010/main" val="46009785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dirty="0"/>
              <a:t>Background Facts (cont’d):</a:t>
            </a:r>
            <a:br>
              <a:rPr lang="en-US" dirty="0"/>
            </a:br>
            <a:br>
              <a:rPr lang="en-US" dirty="0"/>
            </a:br>
            <a:r>
              <a:rPr lang="en-US" sz="2700" dirty="0"/>
              <a:t>Why “Mother” (cont’d):</a:t>
            </a:r>
            <a:br>
              <a:rPr lang="en-US" sz="2700" dirty="0"/>
            </a:br>
            <a:br>
              <a:rPr lang="en-US" sz="2700" dirty="0"/>
            </a:br>
            <a:r>
              <a:rPr lang="en-US" sz="2200" dirty="0"/>
              <a:t>--There are formidable political, economic, ethical, psychological, and other obstacles to this effort.</a:t>
            </a:r>
            <a:br>
              <a:rPr lang="en-US" sz="2200" dirty="0"/>
            </a:br>
            <a:br>
              <a:rPr lang="en-US" sz="2200" dirty="0"/>
            </a:br>
            <a:r>
              <a:rPr lang="en-US" sz="2200" dirty="0"/>
              <a:t>--so far, progress has been slow and there are scant (but growing) grounds for optimism.</a:t>
            </a:r>
            <a:br>
              <a:rPr lang="en-US" sz="2700" dirty="0"/>
            </a:br>
            <a:br>
              <a:rPr lang="en-US" sz="2700" dirty="0"/>
            </a:br>
            <a:endParaRPr lang="en-US" sz="27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a:xfrm>
            <a:off x="5507101" y="-91440"/>
            <a:ext cx="5786438" cy="6134100"/>
          </a:xfrm>
        </p:spPr>
      </p:pic>
    </p:spTree>
    <p:extLst>
      <p:ext uri="{BB962C8B-B14F-4D97-AF65-F5344CB8AC3E}">
        <p14:creationId xmlns:p14="http://schemas.microsoft.com/office/powerpoint/2010/main" val="165262552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a:bodyPr>
          <a:lstStyle/>
          <a:p>
            <a:r>
              <a:rPr lang="en-US" sz="2700" dirty="0"/>
              <a:t>Two strategies for fighting climate change:</a:t>
            </a:r>
            <a:br>
              <a:rPr lang="en-US" sz="2700" dirty="0"/>
            </a:br>
            <a:br>
              <a:rPr lang="en-US" sz="2700" dirty="0"/>
            </a:br>
            <a:r>
              <a:rPr lang="en-US" sz="2700" dirty="0"/>
              <a:t>--climate mitigation</a:t>
            </a:r>
            <a:br>
              <a:rPr lang="en-US" sz="2700" dirty="0"/>
            </a:br>
            <a:br>
              <a:rPr lang="en-US" sz="2700" dirty="0"/>
            </a:br>
            <a:r>
              <a:rPr lang="en-US" sz="2700" dirty="0"/>
              <a:t>--climate adaptation</a:t>
            </a:r>
            <a:br>
              <a:rPr lang="en-US" sz="2700" dirty="0"/>
            </a:br>
            <a:br>
              <a:rPr lang="en-US" sz="2700" dirty="0"/>
            </a:br>
            <a:endParaRPr lang="en-US" sz="27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a:xfrm>
            <a:off x="5507101" y="-91440"/>
            <a:ext cx="5786438" cy="6134100"/>
          </a:xfrm>
        </p:spPr>
      </p:pic>
    </p:spTree>
    <p:extLst>
      <p:ext uri="{BB962C8B-B14F-4D97-AF65-F5344CB8AC3E}">
        <p14:creationId xmlns:p14="http://schemas.microsoft.com/office/powerpoint/2010/main" val="253683230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a:bodyPr>
          <a:lstStyle/>
          <a:p>
            <a:r>
              <a:rPr lang="en-US" sz="2700" dirty="0"/>
              <a:t>Two strategies (cont’d):</a:t>
            </a:r>
            <a:br>
              <a:rPr lang="en-US" sz="2700" dirty="0"/>
            </a:br>
            <a:br>
              <a:rPr lang="en-US" sz="2700" dirty="0"/>
            </a:br>
            <a:r>
              <a:rPr lang="en-US" sz="2700" u="sng" dirty="0"/>
              <a:t>Climate mitigation</a:t>
            </a:r>
            <a:r>
              <a:rPr lang="en-US" sz="2700" dirty="0"/>
              <a:t>: reducing the amount of heat-trapping gasses in the atmosphere, chiefly by cutting carbon emissions.</a:t>
            </a:r>
            <a:br>
              <a:rPr lang="en-US" sz="2700" dirty="0"/>
            </a:br>
            <a:br>
              <a:rPr lang="en-US" sz="2700" dirty="0"/>
            </a:br>
            <a:endParaRPr lang="en-US" sz="27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a:xfrm>
            <a:off x="5507101" y="-91440"/>
            <a:ext cx="5786438" cy="6134100"/>
          </a:xfrm>
        </p:spPr>
      </p:pic>
    </p:spTree>
    <p:extLst>
      <p:ext uri="{BB962C8B-B14F-4D97-AF65-F5344CB8AC3E}">
        <p14:creationId xmlns:p14="http://schemas.microsoft.com/office/powerpoint/2010/main" val="310587611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sz="2700" dirty="0"/>
              <a:t>Two strategies (cont’d):</a:t>
            </a:r>
            <a:br>
              <a:rPr lang="en-US" sz="2700" dirty="0"/>
            </a:br>
            <a:br>
              <a:rPr lang="en-US" sz="2700" dirty="0"/>
            </a:br>
            <a:r>
              <a:rPr lang="en-US" sz="2700" u="sng" dirty="0"/>
              <a:t>Climate adaptation: </a:t>
            </a:r>
            <a:r>
              <a:rPr lang="en-US" sz="2700" dirty="0"/>
              <a:t>actions to prepare for and to adjust to the impacts of climate change.</a:t>
            </a:r>
            <a:br>
              <a:rPr lang="en-US" sz="2700" dirty="0"/>
            </a:br>
            <a:br>
              <a:rPr lang="en-US" sz="2700" dirty="0"/>
            </a:br>
            <a:r>
              <a:rPr lang="en-US" sz="2700" dirty="0"/>
              <a:t>In other words: preparing us to live in a much warmer world.</a:t>
            </a:r>
            <a:br>
              <a:rPr lang="en-US" sz="2700" dirty="0"/>
            </a:br>
            <a:br>
              <a:rPr lang="en-US" sz="2700" dirty="0"/>
            </a:br>
            <a:endParaRPr lang="en-US" sz="27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a:xfrm>
            <a:off x="5507101" y="-91440"/>
            <a:ext cx="5786438" cy="6134100"/>
          </a:xfrm>
        </p:spPr>
      </p:pic>
    </p:spTree>
    <p:extLst>
      <p:ext uri="{BB962C8B-B14F-4D97-AF65-F5344CB8AC3E}">
        <p14:creationId xmlns:p14="http://schemas.microsoft.com/office/powerpoint/2010/main" val="36756042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lstStyle/>
          <a:p>
            <a:r>
              <a:rPr lang="en-US" dirty="0"/>
              <a:t>Background Facts:</a:t>
            </a:r>
            <a:br>
              <a:rPr lang="en-US" dirty="0"/>
            </a:br>
            <a:br>
              <a:rPr lang="en-US" dirty="0"/>
            </a:br>
            <a:r>
              <a:rPr lang="en-US" dirty="0"/>
              <a:t>--Earth is rapidly warming</a:t>
            </a:r>
            <a:br>
              <a:rPr lang="en-US" dirty="0"/>
            </a:br>
            <a:br>
              <a:rPr lang="en-US" dirty="0"/>
            </a:br>
            <a:r>
              <a:rPr lang="en-US" dirty="0"/>
              <a:t>--Humans are the main cause</a:t>
            </a:r>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a:xfrm>
            <a:off x="5507101" y="-91440"/>
            <a:ext cx="5786438" cy="6134100"/>
          </a:xfrm>
        </p:spPr>
      </p:pic>
    </p:spTree>
    <p:extLst>
      <p:ext uri="{BB962C8B-B14F-4D97-AF65-F5344CB8AC3E}">
        <p14:creationId xmlns:p14="http://schemas.microsoft.com/office/powerpoint/2010/main" val="192982578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sz="2700" dirty="0"/>
              <a:t>Strategies for climate mitigation:</a:t>
            </a:r>
            <a:br>
              <a:rPr lang="en-US" sz="2700" dirty="0"/>
            </a:br>
            <a:br>
              <a:rPr lang="en-US" sz="2700" dirty="0"/>
            </a:br>
            <a:r>
              <a:rPr lang="en-US" sz="2700" dirty="0"/>
              <a:t>1) </a:t>
            </a:r>
            <a:r>
              <a:rPr lang="en-US" sz="2700" u="sng" dirty="0"/>
              <a:t>cutting emissions</a:t>
            </a:r>
            <a:r>
              <a:rPr lang="en-US" sz="2700" dirty="0"/>
              <a:t> by:</a:t>
            </a:r>
            <a:br>
              <a:rPr lang="en-US" sz="2700" dirty="0"/>
            </a:br>
            <a:br>
              <a:rPr lang="en-US" sz="2700" dirty="0"/>
            </a:br>
            <a:r>
              <a:rPr lang="en-US" sz="2700" dirty="0"/>
              <a:t>--converting to clean, renewable energy sources</a:t>
            </a:r>
            <a:br>
              <a:rPr lang="en-US" sz="2700" dirty="0"/>
            </a:br>
            <a:br>
              <a:rPr lang="en-US" sz="2700" dirty="0"/>
            </a:br>
            <a:r>
              <a:rPr lang="en-US" sz="2700" dirty="0"/>
              <a:t>--conserving energy (e.g., by driving or flying less)</a:t>
            </a:r>
            <a:br>
              <a:rPr lang="en-US" sz="2700" dirty="0"/>
            </a:br>
            <a:br>
              <a:rPr lang="en-US" sz="2700" dirty="0"/>
            </a:br>
            <a:r>
              <a:rPr lang="en-US" sz="2700" dirty="0"/>
              <a:t>--reducing emissions from animal agriculture</a:t>
            </a:r>
            <a:br>
              <a:rPr lang="en-US" sz="2700" dirty="0"/>
            </a:br>
            <a:br>
              <a:rPr lang="en-US" sz="2700" dirty="0"/>
            </a:br>
            <a:endParaRPr lang="en-US" sz="27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a:xfrm>
            <a:off x="5507101" y="-91440"/>
            <a:ext cx="5786438" cy="6134100"/>
          </a:xfrm>
        </p:spPr>
      </p:pic>
    </p:spTree>
    <p:extLst>
      <p:ext uri="{BB962C8B-B14F-4D97-AF65-F5344CB8AC3E}">
        <p14:creationId xmlns:p14="http://schemas.microsoft.com/office/powerpoint/2010/main" val="364535993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a:bodyPr>
          <a:lstStyle/>
          <a:p>
            <a:r>
              <a:rPr lang="en-US" sz="2700" dirty="0"/>
              <a:t>Strategies for climate mitigation (cont’d):</a:t>
            </a:r>
            <a:br>
              <a:rPr lang="en-US" sz="2700" dirty="0"/>
            </a:br>
            <a:br>
              <a:rPr lang="en-US" sz="2700" dirty="0"/>
            </a:br>
            <a:r>
              <a:rPr lang="en-US" sz="2700" dirty="0"/>
              <a:t>2) </a:t>
            </a:r>
            <a:r>
              <a:rPr lang="en-US" sz="2700" u="sng" dirty="0"/>
              <a:t>removing heat-trapping gasses from the atmosphere</a:t>
            </a:r>
            <a:r>
              <a:rPr lang="en-US" sz="2700" dirty="0"/>
              <a:t> (e.g., through direct air carbon capture).</a:t>
            </a:r>
            <a:br>
              <a:rPr lang="en-US" sz="2700" dirty="0"/>
            </a:br>
            <a:br>
              <a:rPr lang="en-US" sz="2700" dirty="0"/>
            </a:br>
            <a:endParaRPr lang="en-US" sz="27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a:xfrm>
            <a:off x="5507101" y="-91440"/>
            <a:ext cx="5786438" cy="6134100"/>
          </a:xfrm>
        </p:spPr>
      </p:pic>
    </p:spTree>
    <p:extLst>
      <p:ext uri="{BB962C8B-B14F-4D97-AF65-F5344CB8AC3E}">
        <p14:creationId xmlns:p14="http://schemas.microsoft.com/office/powerpoint/2010/main" val="408483582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sz="2700" dirty="0"/>
              <a:t>Strategies for climate mitigation (cont’d):</a:t>
            </a:r>
            <a:br>
              <a:rPr lang="en-US" sz="2700" dirty="0"/>
            </a:br>
            <a:br>
              <a:rPr lang="en-US" sz="2700" dirty="0"/>
            </a:br>
            <a:r>
              <a:rPr lang="en-US" sz="2700" dirty="0"/>
              <a:t>3) </a:t>
            </a:r>
            <a:r>
              <a:rPr lang="en-US" sz="2700" u="sng" dirty="0"/>
              <a:t>Solar radiation management</a:t>
            </a:r>
            <a:r>
              <a:rPr lang="en-US" sz="2700" dirty="0"/>
              <a:t>: cooling the earth by reflecting a small amount of solar radiation back into space (e.g., by using giant space-based mirrors or injecting Sulphur dioxide or other reflective aerosols into the upper atmosphere).</a:t>
            </a:r>
            <a:br>
              <a:rPr lang="en-US" sz="2700" dirty="0"/>
            </a:br>
            <a:br>
              <a:rPr lang="en-US" sz="2700" dirty="0"/>
            </a:br>
            <a:endParaRPr lang="en-US" sz="27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a:xfrm>
            <a:off x="5507101" y="-91440"/>
            <a:ext cx="5786438" cy="6134100"/>
          </a:xfrm>
        </p:spPr>
      </p:pic>
    </p:spTree>
    <p:extLst>
      <p:ext uri="{BB962C8B-B14F-4D97-AF65-F5344CB8AC3E}">
        <p14:creationId xmlns:p14="http://schemas.microsoft.com/office/powerpoint/2010/main" val="37363221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sz="2700" dirty="0"/>
              <a:t>Strategies for climate mitigation (cont’d):</a:t>
            </a:r>
            <a:br>
              <a:rPr lang="en-US" sz="2700" dirty="0"/>
            </a:br>
            <a:br>
              <a:rPr lang="en-US" sz="2700" dirty="0"/>
            </a:br>
            <a:r>
              <a:rPr lang="en-US" sz="2700" dirty="0"/>
              <a:t>4) </a:t>
            </a:r>
            <a:r>
              <a:rPr lang="en-US" sz="2700" u="sng" dirty="0"/>
              <a:t>Carbon sequestration strategies</a:t>
            </a:r>
            <a:r>
              <a:rPr lang="en-US" sz="2700" dirty="0"/>
              <a:t>: Increasing earth’s capacity to safely store carbon (e.g., by planting trees, stimulating phytoplankton growth in the oceans, or burying carbon underground).</a:t>
            </a:r>
            <a:br>
              <a:rPr lang="en-US" sz="2700" dirty="0"/>
            </a:br>
            <a:br>
              <a:rPr lang="en-US" sz="2700" dirty="0"/>
            </a:br>
            <a:endParaRPr lang="en-US" sz="27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a:xfrm>
            <a:off x="5507101" y="-91440"/>
            <a:ext cx="5786438" cy="6134100"/>
          </a:xfrm>
        </p:spPr>
      </p:pic>
    </p:spTree>
    <p:extLst>
      <p:ext uri="{BB962C8B-B14F-4D97-AF65-F5344CB8AC3E}">
        <p14:creationId xmlns:p14="http://schemas.microsoft.com/office/powerpoint/2010/main" val="372829723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sz="2700" dirty="0"/>
              <a:t>Strategies for climate adaptation include:</a:t>
            </a:r>
            <a:br>
              <a:rPr lang="en-US" sz="2700" dirty="0"/>
            </a:br>
            <a:br>
              <a:rPr lang="en-US" sz="2700" dirty="0"/>
            </a:br>
            <a:r>
              <a:rPr lang="en-US" sz="2700" dirty="0"/>
              <a:t>--</a:t>
            </a:r>
            <a:r>
              <a:rPr lang="en-US" sz="2200" dirty="0"/>
              <a:t>building seawalls to protect coastal cities.</a:t>
            </a:r>
            <a:br>
              <a:rPr lang="en-US" sz="2200" dirty="0"/>
            </a:br>
            <a:br>
              <a:rPr lang="en-US" sz="2200" dirty="0"/>
            </a:br>
            <a:r>
              <a:rPr lang="en-US" sz="2200" dirty="0"/>
              <a:t>--limiting new development in vulnerable areas.</a:t>
            </a:r>
            <a:br>
              <a:rPr lang="en-US" sz="2200" dirty="0"/>
            </a:br>
            <a:br>
              <a:rPr lang="en-US" sz="2200" dirty="0"/>
            </a:br>
            <a:r>
              <a:rPr lang="en-US" sz="2200" dirty="0"/>
              <a:t>--fortifying dikes to protect against super-floods.</a:t>
            </a:r>
            <a:br>
              <a:rPr lang="en-US" sz="2200" dirty="0"/>
            </a:br>
            <a:br>
              <a:rPr lang="en-US" sz="2200" dirty="0"/>
            </a:br>
            <a:r>
              <a:rPr lang="en-US" sz="2200" dirty="0"/>
              <a:t>--fortifying buildings to protect against super</a:t>
            </a:r>
            <a:r>
              <a:rPr lang="en-US" sz="2700" dirty="0"/>
              <a:t>-</a:t>
            </a:r>
            <a:r>
              <a:rPr lang="en-US" sz="2200" dirty="0"/>
              <a:t>storms.</a:t>
            </a:r>
            <a:br>
              <a:rPr lang="en-US" sz="2700" dirty="0"/>
            </a:br>
            <a:br>
              <a:rPr lang="en-US" sz="2700" dirty="0"/>
            </a:br>
            <a:endParaRPr lang="en-US" sz="27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a:xfrm>
            <a:off x="5507101" y="-91440"/>
            <a:ext cx="5786438" cy="6134100"/>
          </a:xfrm>
        </p:spPr>
      </p:pic>
    </p:spTree>
    <p:extLst>
      <p:ext uri="{BB962C8B-B14F-4D97-AF65-F5344CB8AC3E}">
        <p14:creationId xmlns:p14="http://schemas.microsoft.com/office/powerpoint/2010/main" val="48821923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sz="2700" dirty="0"/>
              <a:t>Strategies for climate adaptation (cont’d):</a:t>
            </a:r>
            <a:br>
              <a:rPr lang="en-US" sz="2700" dirty="0"/>
            </a:br>
            <a:br>
              <a:rPr lang="en-US" sz="2700" dirty="0"/>
            </a:br>
            <a:r>
              <a:rPr lang="en-US" sz="2200" dirty="0"/>
              <a:t>--planting shade trees to cool urban centers.</a:t>
            </a:r>
            <a:br>
              <a:rPr lang="en-US" sz="2200" dirty="0"/>
            </a:br>
            <a:br>
              <a:rPr lang="en-US" sz="2200" dirty="0"/>
            </a:br>
            <a:r>
              <a:rPr lang="en-US" sz="2200" dirty="0"/>
              <a:t>--developing new heat- and drought-resistant crop strains.</a:t>
            </a:r>
            <a:br>
              <a:rPr lang="en-US" sz="2200" dirty="0"/>
            </a:br>
            <a:br>
              <a:rPr lang="en-US" sz="2200" dirty="0"/>
            </a:br>
            <a:r>
              <a:rPr lang="en-US" sz="2200" dirty="0"/>
              <a:t>--opening cooling centers and installing clean-energy air conditioners where needed.</a:t>
            </a:r>
            <a:br>
              <a:rPr lang="en-US" sz="2200" dirty="0"/>
            </a:br>
            <a:br>
              <a:rPr lang="en-US" sz="2200" dirty="0"/>
            </a:br>
            <a:r>
              <a:rPr lang="en-US" sz="2200" dirty="0"/>
              <a:t>--moving to Maine or Minnesota!</a:t>
            </a:r>
            <a:br>
              <a:rPr lang="en-US" sz="2700" dirty="0"/>
            </a:br>
            <a:br>
              <a:rPr lang="en-US" sz="2700" dirty="0"/>
            </a:br>
            <a:endParaRPr lang="en-US" sz="27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a:xfrm>
            <a:off x="5507101" y="-91440"/>
            <a:ext cx="5786438" cy="6134100"/>
          </a:xfrm>
        </p:spPr>
      </p:pic>
    </p:spTree>
    <p:extLst>
      <p:ext uri="{BB962C8B-B14F-4D97-AF65-F5344CB8AC3E}">
        <p14:creationId xmlns:p14="http://schemas.microsoft.com/office/powerpoint/2010/main" val="191799694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a:bodyPr>
          <a:lstStyle/>
          <a:p>
            <a:r>
              <a:rPr lang="en-US" sz="2700" dirty="0"/>
              <a:t>Climate Ethics</a:t>
            </a:r>
            <a:br>
              <a:rPr lang="en-US" sz="2700" dirty="0"/>
            </a:br>
            <a:br>
              <a:rPr lang="en-US" sz="2700" dirty="0"/>
            </a:br>
            <a:r>
              <a:rPr lang="en-US" sz="2700" dirty="0"/>
              <a:t>The climate crisis poses “a perfect moral storm”—that is, an exceptionally difficult moral challenge.</a:t>
            </a:r>
            <a:br>
              <a:rPr lang="en-US" sz="2700" dirty="0"/>
            </a:br>
            <a:br>
              <a:rPr lang="en-US" sz="2700" dirty="0"/>
            </a:br>
            <a:r>
              <a:rPr lang="en-US" sz="2700" dirty="0"/>
              <a:t>Why?</a:t>
            </a:r>
            <a:br>
              <a:rPr lang="en-US" sz="2700" dirty="0"/>
            </a:br>
            <a:br>
              <a:rPr lang="en-US" sz="2700" dirty="0"/>
            </a:br>
            <a:endParaRPr lang="en-US" sz="27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a:xfrm>
            <a:off x="5507101" y="-91440"/>
            <a:ext cx="5786438" cy="6134100"/>
          </a:xfrm>
        </p:spPr>
      </p:pic>
    </p:spTree>
    <p:extLst>
      <p:ext uri="{BB962C8B-B14F-4D97-AF65-F5344CB8AC3E}">
        <p14:creationId xmlns:p14="http://schemas.microsoft.com/office/powerpoint/2010/main" val="293166883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sz="2700" dirty="0"/>
              <a:t>According to climate ethicist Stephen Gardiner, a perfect moral storm results because:</a:t>
            </a:r>
            <a:br>
              <a:rPr lang="en-US" sz="2700" dirty="0"/>
            </a:br>
            <a:br>
              <a:rPr lang="en-US" sz="2700" dirty="0"/>
            </a:br>
            <a:r>
              <a:rPr lang="en-US" sz="2700" dirty="0"/>
              <a:t>* </a:t>
            </a:r>
            <a:r>
              <a:rPr lang="en-US" sz="2200" dirty="0"/>
              <a:t>climate harms are usually distant from us in time and space.</a:t>
            </a:r>
            <a:br>
              <a:rPr lang="en-US" sz="2200" dirty="0"/>
            </a:br>
            <a:br>
              <a:rPr lang="en-US" sz="2200" dirty="0"/>
            </a:br>
            <a:r>
              <a:rPr lang="en-US" sz="2200" dirty="0"/>
              <a:t>* The causes of climate harms are complex, making it difficult to assign blame or to identify a “smoking gun.”</a:t>
            </a:r>
            <a:br>
              <a:rPr lang="en-US" sz="2700" dirty="0"/>
            </a:br>
            <a:br>
              <a:rPr lang="en-US" sz="2700" dirty="0"/>
            </a:br>
            <a:endParaRPr lang="en-US" sz="27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a:xfrm>
            <a:off x="5507101" y="-91440"/>
            <a:ext cx="5786438" cy="6134100"/>
          </a:xfrm>
        </p:spPr>
      </p:pic>
    </p:spTree>
    <p:extLst>
      <p:ext uri="{BB962C8B-B14F-4D97-AF65-F5344CB8AC3E}">
        <p14:creationId xmlns:p14="http://schemas.microsoft.com/office/powerpoint/2010/main" val="87566678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sz="2700" dirty="0"/>
              <a:t>perfect moral storm because (cont’d):</a:t>
            </a:r>
            <a:br>
              <a:rPr lang="en-US" sz="2700" dirty="0"/>
            </a:br>
            <a:br>
              <a:rPr lang="en-US" sz="2700" dirty="0"/>
            </a:br>
            <a:r>
              <a:rPr lang="en-US" sz="2200" dirty="0"/>
              <a:t>* climate change is a global phenomenon and requires unprecedented levels of international cooperation and sustained political commitment.</a:t>
            </a:r>
            <a:br>
              <a:rPr lang="en-US" sz="2200" dirty="0"/>
            </a:br>
            <a:br>
              <a:rPr lang="en-US" sz="2200" dirty="0"/>
            </a:br>
            <a:r>
              <a:rPr lang="en-US" sz="2200" dirty="0"/>
              <a:t>* Human ethical instincts and intuitions haven’t evolved to deal with long-term, slow-developing, diffuse harms like those caused by climate change.</a:t>
            </a:r>
            <a:br>
              <a:rPr lang="en-US" sz="2700" dirty="0"/>
            </a:br>
            <a:br>
              <a:rPr lang="en-US" sz="2700" dirty="0"/>
            </a:br>
            <a:endParaRPr lang="en-US" sz="27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a:xfrm>
            <a:off x="5507101" y="-91440"/>
            <a:ext cx="5786438" cy="6134100"/>
          </a:xfrm>
        </p:spPr>
      </p:pic>
    </p:spTree>
    <p:extLst>
      <p:ext uri="{BB962C8B-B14F-4D97-AF65-F5344CB8AC3E}">
        <p14:creationId xmlns:p14="http://schemas.microsoft.com/office/powerpoint/2010/main" val="96494779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a:bodyPr>
          <a:lstStyle/>
          <a:p>
            <a:r>
              <a:rPr lang="en-US" sz="2700" dirty="0"/>
              <a:t>perfect moral storm because (cont’d):</a:t>
            </a:r>
            <a:br>
              <a:rPr lang="en-US" sz="2700" dirty="0"/>
            </a:br>
            <a:br>
              <a:rPr lang="en-US" sz="2700" dirty="0"/>
            </a:br>
            <a:r>
              <a:rPr lang="en-US" sz="2700" dirty="0"/>
              <a:t>* </a:t>
            </a:r>
            <a:r>
              <a:rPr lang="en-US" sz="2200" dirty="0"/>
              <a:t>we lack robust theories of intergenerational ethics, international justice, etc. to think through the ethical complexities of climate change.</a:t>
            </a:r>
            <a:br>
              <a:rPr lang="en-US" sz="2700" dirty="0"/>
            </a:br>
            <a:br>
              <a:rPr lang="en-US" sz="2700" dirty="0"/>
            </a:br>
            <a:endParaRPr lang="en-US" sz="27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a:xfrm>
            <a:off x="5507101" y="-91440"/>
            <a:ext cx="5786438" cy="6134100"/>
          </a:xfrm>
        </p:spPr>
      </p:pic>
    </p:spTree>
    <p:extLst>
      <p:ext uri="{BB962C8B-B14F-4D97-AF65-F5344CB8AC3E}">
        <p14:creationId xmlns:p14="http://schemas.microsoft.com/office/powerpoint/2010/main" val="27861955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dirty="0"/>
              <a:t>Background Facts (cont’d):</a:t>
            </a:r>
            <a:br>
              <a:rPr lang="en-US" dirty="0"/>
            </a:br>
            <a:br>
              <a:rPr lang="en-US" dirty="0"/>
            </a:br>
            <a:r>
              <a:rPr lang="en-US" sz="2700" dirty="0"/>
              <a:t>Evidence of rapid climate change:</a:t>
            </a:r>
            <a:br>
              <a:rPr lang="en-US" sz="2700" dirty="0"/>
            </a:br>
            <a:br>
              <a:rPr lang="en-US" sz="2700" dirty="0"/>
            </a:br>
            <a:r>
              <a:rPr lang="en-US" sz="2700" dirty="0"/>
              <a:t>--since 1750, average global temperatures have risen by 1.9 degrees Fahrenheit (the fastest recorded increase in earth’s history).</a:t>
            </a:r>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a:xfrm>
            <a:off x="5507101" y="-91440"/>
            <a:ext cx="5786438" cy="6134100"/>
          </a:xfrm>
        </p:spPr>
      </p:pic>
    </p:spTree>
    <p:extLst>
      <p:ext uri="{BB962C8B-B14F-4D97-AF65-F5344CB8AC3E}">
        <p14:creationId xmlns:p14="http://schemas.microsoft.com/office/powerpoint/2010/main" val="29883781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sz="2700" dirty="0"/>
              <a:t>Three key ethical questions posed by climate change:</a:t>
            </a:r>
            <a:br>
              <a:rPr lang="en-US" sz="2700" dirty="0"/>
            </a:br>
            <a:br>
              <a:rPr lang="en-US" sz="2700" dirty="0"/>
            </a:br>
            <a:r>
              <a:rPr lang="en-US" sz="2200" dirty="0"/>
              <a:t>* What personal responsibilities and aspirations do I have in this climate crisis? How can I </a:t>
            </a:r>
            <a:r>
              <a:rPr lang="en-US" sz="2200"/>
              <a:t>be “a </a:t>
            </a:r>
            <a:r>
              <a:rPr lang="en-US" sz="2200" dirty="0"/>
              <a:t>good </a:t>
            </a:r>
            <a:r>
              <a:rPr lang="en-US" sz="2200"/>
              <a:t>climate citizen”?</a:t>
            </a:r>
            <a:br>
              <a:rPr lang="en-US" sz="2200" dirty="0"/>
            </a:br>
            <a:br>
              <a:rPr lang="en-US" sz="2200" dirty="0"/>
            </a:br>
            <a:r>
              <a:rPr lang="en-US" sz="2200" dirty="0"/>
              <a:t>* who should bear most of the costs of mitigating and adapting to climate change?</a:t>
            </a:r>
            <a:br>
              <a:rPr lang="en-US" sz="2700" dirty="0"/>
            </a:br>
            <a:br>
              <a:rPr lang="en-US" sz="2700" dirty="0"/>
            </a:br>
            <a:endParaRPr lang="en-US" sz="27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a:xfrm>
            <a:off x="5507101" y="-91440"/>
            <a:ext cx="5786438" cy="6134100"/>
          </a:xfrm>
        </p:spPr>
      </p:pic>
    </p:spTree>
    <p:extLst>
      <p:ext uri="{BB962C8B-B14F-4D97-AF65-F5344CB8AC3E}">
        <p14:creationId xmlns:p14="http://schemas.microsoft.com/office/powerpoint/2010/main" val="377893941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sz="2700" dirty="0"/>
              <a:t>Three questions (cont’d):</a:t>
            </a:r>
            <a:br>
              <a:rPr lang="en-US" sz="2700" dirty="0"/>
            </a:br>
            <a:br>
              <a:rPr lang="en-US" sz="2700" dirty="0"/>
            </a:br>
            <a:r>
              <a:rPr lang="en-US" sz="2700" dirty="0"/>
              <a:t>Some relevant questions relating to personal climate ethics:</a:t>
            </a:r>
            <a:br>
              <a:rPr lang="en-US" sz="2700" dirty="0"/>
            </a:br>
            <a:br>
              <a:rPr lang="en-US" sz="2700" dirty="0"/>
            </a:br>
            <a:r>
              <a:rPr lang="en-US" sz="2700" dirty="0"/>
              <a:t>* Are there little things I can do to reduce my carbon footprint? Bigger things?</a:t>
            </a:r>
            <a:br>
              <a:rPr lang="en-US" sz="2700" dirty="0"/>
            </a:br>
            <a:br>
              <a:rPr lang="en-US" sz="2700" dirty="0"/>
            </a:br>
            <a:endParaRPr lang="en-US" sz="27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a:xfrm>
            <a:off x="5507101" y="-91440"/>
            <a:ext cx="5786438" cy="6134100"/>
          </a:xfrm>
        </p:spPr>
      </p:pic>
    </p:spTree>
    <p:extLst>
      <p:ext uri="{BB962C8B-B14F-4D97-AF65-F5344CB8AC3E}">
        <p14:creationId xmlns:p14="http://schemas.microsoft.com/office/powerpoint/2010/main" val="201146860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sz="2700" dirty="0"/>
              <a:t>Three questions (cont’d):</a:t>
            </a:r>
            <a:br>
              <a:rPr lang="en-US" sz="2700" dirty="0"/>
            </a:br>
            <a:br>
              <a:rPr lang="en-US" sz="2700" dirty="0"/>
            </a:br>
            <a:r>
              <a:rPr lang="en-US" sz="2700" dirty="0"/>
              <a:t>personal ethics (cont’d):</a:t>
            </a:r>
            <a:br>
              <a:rPr lang="en-US" sz="2700" dirty="0"/>
            </a:br>
            <a:br>
              <a:rPr lang="en-US" sz="2700" dirty="0"/>
            </a:br>
            <a:r>
              <a:rPr lang="en-US" sz="2200" dirty="0"/>
              <a:t>* How important is it to support politicians who are committed to fighting climate change?</a:t>
            </a:r>
            <a:br>
              <a:rPr lang="en-US" sz="2200" dirty="0"/>
            </a:br>
            <a:br>
              <a:rPr lang="en-US" sz="2200" dirty="0"/>
            </a:br>
            <a:r>
              <a:rPr lang="en-US" sz="2200" dirty="0"/>
              <a:t>* How should the climate emergency impact my career choices? My decisions about where to live, whom to marry, whether to have children?</a:t>
            </a:r>
            <a:br>
              <a:rPr lang="en-US" sz="2700" dirty="0"/>
            </a:br>
            <a:br>
              <a:rPr lang="en-US" sz="2700" dirty="0"/>
            </a:br>
            <a:endParaRPr lang="en-US" sz="27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a:xfrm>
            <a:off x="5507101" y="-91440"/>
            <a:ext cx="5786438" cy="6134100"/>
          </a:xfrm>
        </p:spPr>
      </p:pic>
    </p:spTree>
    <p:extLst>
      <p:ext uri="{BB962C8B-B14F-4D97-AF65-F5344CB8AC3E}">
        <p14:creationId xmlns:p14="http://schemas.microsoft.com/office/powerpoint/2010/main" val="417653994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a:bodyPr>
          <a:lstStyle/>
          <a:p>
            <a:r>
              <a:rPr lang="en-US" sz="2700" dirty="0"/>
              <a:t>Three questions (cont’d):</a:t>
            </a:r>
            <a:br>
              <a:rPr lang="en-US" sz="2700" dirty="0"/>
            </a:br>
            <a:br>
              <a:rPr lang="en-US" sz="2700" dirty="0"/>
            </a:br>
            <a:r>
              <a:rPr lang="en-US" sz="2700" dirty="0"/>
              <a:t>Another important ethical dimension of the climate crisis: who should bear most of the costs of fighting climate change?</a:t>
            </a:r>
            <a:br>
              <a:rPr lang="en-US" sz="2700" dirty="0"/>
            </a:br>
            <a:br>
              <a:rPr lang="en-US" sz="2700" dirty="0"/>
            </a:br>
            <a:endParaRPr lang="en-US" sz="27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a:xfrm>
            <a:off x="5507101" y="-91440"/>
            <a:ext cx="5786438" cy="6134100"/>
          </a:xfrm>
        </p:spPr>
      </p:pic>
    </p:spTree>
    <p:extLst>
      <p:ext uri="{BB962C8B-B14F-4D97-AF65-F5344CB8AC3E}">
        <p14:creationId xmlns:p14="http://schemas.microsoft.com/office/powerpoint/2010/main" val="135906372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a:bodyPr>
          <a:lstStyle/>
          <a:p>
            <a:r>
              <a:rPr lang="en-US" sz="2700" dirty="0"/>
              <a:t>Three questions (cont’d):</a:t>
            </a:r>
            <a:br>
              <a:rPr lang="en-US" sz="2700" dirty="0"/>
            </a:br>
            <a:br>
              <a:rPr lang="en-US" sz="2700" dirty="0"/>
            </a:br>
            <a:r>
              <a:rPr lang="en-US" sz="2700" dirty="0"/>
              <a:t>Costs (cont’d):</a:t>
            </a:r>
            <a:br>
              <a:rPr lang="en-US" sz="2700" dirty="0"/>
            </a:br>
            <a:br>
              <a:rPr lang="en-US" sz="2700" dirty="0"/>
            </a:br>
            <a:r>
              <a:rPr lang="en-US" sz="2700" dirty="0"/>
              <a:t>Most climate ethicists agree: Affluent industrial nations.</a:t>
            </a:r>
            <a:br>
              <a:rPr lang="en-US" sz="2700" dirty="0"/>
            </a:br>
            <a:br>
              <a:rPr lang="en-US" sz="2700" dirty="0"/>
            </a:br>
            <a:r>
              <a:rPr lang="en-US" sz="2700" dirty="0"/>
              <a:t>Why?</a:t>
            </a:r>
            <a:br>
              <a:rPr lang="en-US" sz="2700" dirty="0"/>
            </a:br>
            <a:br>
              <a:rPr lang="en-US" sz="2700" dirty="0"/>
            </a:br>
            <a:endParaRPr lang="en-US" sz="27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a:xfrm>
            <a:off x="5507101" y="-91440"/>
            <a:ext cx="5786438" cy="6134100"/>
          </a:xfrm>
        </p:spPr>
      </p:pic>
    </p:spTree>
    <p:extLst>
      <p:ext uri="{BB962C8B-B14F-4D97-AF65-F5344CB8AC3E}">
        <p14:creationId xmlns:p14="http://schemas.microsoft.com/office/powerpoint/2010/main" val="148428425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sz="2700" dirty="0"/>
              <a:t>Three questions (cont’d):</a:t>
            </a:r>
            <a:br>
              <a:rPr lang="en-US" sz="2700" dirty="0"/>
            </a:br>
            <a:br>
              <a:rPr lang="en-US" sz="2700" dirty="0"/>
            </a:br>
            <a:r>
              <a:rPr lang="en-US" sz="2700" dirty="0"/>
              <a:t>Costs (cont’d):</a:t>
            </a:r>
            <a:br>
              <a:rPr lang="en-US" sz="2700" dirty="0"/>
            </a:br>
            <a:br>
              <a:rPr lang="en-US" sz="2700" dirty="0"/>
            </a:br>
            <a:r>
              <a:rPr lang="en-US" sz="2200" dirty="0"/>
              <a:t>* Rich countries are responsible for most of the world’s carbon pollution.</a:t>
            </a:r>
            <a:br>
              <a:rPr lang="en-US" sz="2200" dirty="0"/>
            </a:br>
            <a:br>
              <a:rPr lang="en-US" sz="2200" dirty="0"/>
            </a:br>
            <a:r>
              <a:rPr lang="en-US" sz="2200" dirty="0"/>
              <a:t>(Historically, the U. S. is the #1 carbon polluter, responsible for 25% of </a:t>
            </a:r>
            <a:r>
              <a:rPr lang="en-US" sz="2200"/>
              <a:t>total emissions to date.)</a:t>
            </a:r>
            <a:br>
              <a:rPr lang="en-US" sz="2200" dirty="0"/>
            </a:br>
            <a:br>
              <a:rPr lang="en-US" sz="2200" dirty="0"/>
            </a:br>
            <a:r>
              <a:rPr lang="en-US" sz="2200" dirty="0"/>
              <a:t>* Rich countries have been the primary beneficiaries of cheap carbon energy.</a:t>
            </a:r>
            <a:br>
              <a:rPr lang="en-US" sz="2700" dirty="0"/>
            </a:br>
            <a:endParaRPr lang="en-US" sz="27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a:xfrm>
            <a:off x="5507101" y="-91440"/>
            <a:ext cx="5786438" cy="6134100"/>
          </a:xfrm>
        </p:spPr>
      </p:pic>
    </p:spTree>
    <p:extLst>
      <p:ext uri="{BB962C8B-B14F-4D97-AF65-F5344CB8AC3E}">
        <p14:creationId xmlns:p14="http://schemas.microsoft.com/office/powerpoint/2010/main" val="156839700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sz="2700" dirty="0"/>
              <a:t>Three questions (cont’d):</a:t>
            </a:r>
            <a:br>
              <a:rPr lang="en-US" sz="2700" dirty="0"/>
            </a:br>
            <a:br>
              <a:rPr lang="en-US" sz="2700" dirty="0"/>
            </a:br>
            <a:r>
              <a:rPr lang="en-US" sz="2700" dirty="0"/>
              <a:t>Costs (cont’d):</a:t>
            </a:r>
            <a:br>
              <a:rPr lang="en-US" sz="2700" dirty="0"/>
            </a:br>
            <a:br>
              <a:rPr lang="en-US" sz="2700" dirty="0"/>
            </a:br>
            <a:r>
              <a:rPr lang="en-US" sz="2700" dirty="0"/>
              <a:t>* Poor countries will suffer most from the ravages of climate change.</a:t>
            </a:r>
            <a:br>
              <a:rPr lang="en-US" sz="2700" dirty="0"/>
            </a:br>
            <a:br>
              <a:rPr lang="en-US" sz="2700" dirty="0"/>
            </a:br>
            <a:r>
              <a:rPr lang="en-US" sz="2700" dirty="0"/>
              <a:t>* Poor countries are least able to afford the costs of flighting climate change.</a:t>
            </a:r>
            <a:br>
              <a:rPr lang="en-US" sz="2700" dirty="0"/>
            </a:br>
            <a:endParaRPr lang="en-US" sz="27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a:xfrm>
            <a:off x="5507101" y="-91440"/>
            <a:ext cx="5786438" cy="6134100"/>
          </a:xfrm>
        </p:spPr>
      </p:pic>
    </p:spTree>
    <p:extLst>
      <p:ext uri="{BB962C8B-B14F-4D97-AF65-F5344CB8AC3E}">
        <p14:creationId xmlns:p14="http://schemas.microsoft.com/office/powerpoint/2010/main" val="200039720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sz="2700" dirty="0"/>
              <a:t>Three questions (cont’d):</a:t>
            </a:r>
            <a:br>
              <a:rPr lang="en-US" sz="2700" dirty="0"/>
            </a:br>
            <a:br>
              <a:rPr lang="en-US" sz="2700" dirty="0"/>
            </a:br>
            <a:r>
              <a:rPr lang="en-US" sz="2700" dirty="0"/>
              <a:t>Costs (cont’d):</a:t>
            </a:r>
            <a:br>
              <a:rPr lang="en-US" sz="2700" dirty="0"/>
            </a:br>
            <a:br>
              <a:rPr lang="en-US" sz="2700" dirty="0"/>
            </a:br>
            <a:r>
              <a:rPr lang="en-US" sz="2700" dirty="0"/>
              <a:t>Thus, in an ideal world rich countries should pay most to clean up carbon pollution.</a:t>
            </a:r>
            <a:br>
              <a:rPr lang="en-US" sz="2700" dirty="0"/>
            </a:br>
            <a:br>
              <a:rPr lang="en-US" sz="2700" dirty="0"/>
            </a:br>
            <a:r>
              <a:rPr lang="en-US" sz="2700" dirty="0"/>
              <a:t>That’s the ideal. But is it realistic? Politically feasible?</a:t>
            </a:r>
            <a:br>
              <a:rPr lang="en-US" sz="2700" dirty="0"/>
            </a:br>
            <a:endParaRPr lang="en-US" sz="27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a:xfrm>
            <a:off x="5507101" y="-91440"/>
            <a:ext cx="5786438" cy="6134100"/>
          </a:xfrm>
        </p:spPr>
      </p:pic>
    </p:spTree>
    <p:extLst>
      <p:ext uri="{BB962C8B-B14F-4D97-AF65-F5344CB8AC3E}">
        <p14:creationId xmlns:p14="http://schemas.microsoft.com/office/powerpoint/2010/main" val="359061485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sz="2700" dirty="0"/>
              <a:t>Three questions (cont’d):</a:t>
            </a:r>
            <a:br>
              <a:rPr lang="en-US" sz="2700" dirty="0"/>
            </a:br>
            <a:br>
              <a:rPr lang="en-US" sz="2700" dirty="0"/>
            </a:br>
            <a:r>
              <a:rPr lang="en-US" sz="2700" dirty="0"/>
              <a:t>Costs (cont’d):</a:t>
            </a:r>
            <a:br>
              <a:rPr lang="en-US" sz="2700" dirty="0"/>
            </a:br>
            <a:br>
              <a:rPr lang="en-US" sz="2700" dirty="0"/>
            </a:br>
            <a:r>
              <a:rPr lang="en-US" sz="2200" dirty="0"/>
              <a:t>Ethics must consider not only what’s ideal in a world of “perfect compliance,” but what’s doable.</a:t>
            </a:r>
            <a:br>
              <a:rPr lang="en-US" sz="2200" dirty="0"/>
            </a:br>
            <a:br>
              <a:rPr lang="en-US" sz="2200" dirty="0"/>
            </a:br>
            <a:r>
              <a:rPr lang="en-US" sz="2200" dirty="0"/>
              <a:t>So, what is realistically achievable in terms of climate-change cost-sharing in a world of imperfect compliance?</a:t>
            </a:r>
            <a:br>
              <a:rPr lang="en-US" sz="2700" dirty="0"/>
            </a:br>
            <a:endParaRPr lang="en-US" sz="27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a:xfrm>
            <a:off x="5507101" y="-91440"/>
            <a:ext cx="5786438" cy="6134100"/>
          </a:xfrm>
        </p:spPr>
      </p:pic>
    </p:spTree>
    <p:extLst>
      <p:ext uri="{BB962C8B-B14F-4D97-AF65-F5344CB8AC3E}">
        <p14:creationId xmlns:p14="http://schemas.microsoft.com/office/powerpoint/2010/main" val="307693173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a:bodyPr>
          <a:lstStyle/>
          <a:p>
            <a:r>
              <a:rPr lang="en-US" sz="2700" dirty="0"/>
              <a:t>Three questions (cont’d):</a:t>
            </a:r>
            <a:br>
              <a:rPr lang="en-US" sz="2700" dirty="0"/>
            </a:br>
            <a:br>
              <a:rPr lang="en-US" sz="2700" dirty="0"/>
            </a:br>
            <a:r>
              <a:rPr lang="en-US" sz="2700" dirty="0"/>
              <a:t>A third important issue of climate ethics:</a:t>
            </a:r>
            <a:br>
              <a:rPr lang="en-US" sz="2700" dirty="0"/>
            </a:br>
            <a:br>
              <a:rPr lang="en-US" sz="2700" dirty="0"/>
            </a:br>
            <a:r>
              <a:rPr lang="en-US" sz="2700" dirty="0"/>
              <a:t>How should future carbon emissions be allocated?</a:t>
            </a:r>
            <a:br>
              <a:rPr lang="en-US" sz="2700" dirty="0"/>
            </a:br>
            <a:endParaRPr lang="en-US" sz="27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a:xfrm>
            <a:off x="5507101" y="-91440"/>
            <a:ext cx="5786438" cy="6134100"/>
          </a:xfrm>
        </p:spPr>
      </p:pic>
    </p:spTree>
    <p:extLst>
      <p:ext uri="{BB962C8B-B14F-4D97-AF65-F5344CB8AC3E}">
        <p14:creationId xmlns:p14="http://schemas.microsoft.com/office/powerpoint/2010/main" val="10746935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dirty="0"/>
              <a:t>Background Facts (cont’d):</a:t>
            </a:r>
            <a:br>
              <a:rPr lang="en-US" dirty="0"/>
            </a:br>
            <a:br>
              <a:rPr lang="en-US" dirty="0"/>
            </a:br>
            <a:r>
              <a:rPr lang="en-US" sz="2700" dirty="0"/>
              <a:t>Evidence (cont’d):</a:t>
            </a:r>
            <a:br>
              <a:rPr lang="en-US" sz="2700" dirty="0"/>
            </a:br>
            <a:br>
              <a:rPr lang="en-US" sz="2700" dirty="0"/>
            </a:br>
            <a:r>
              <a:rPr lang="en-US" sz="2700" dirty="0"/>
              <a:t>--The 10 warmest years since record-keeping began in 1850 have all occurred in the last decade (2014 – 2023). So far, 2024 is on pace to be the warmest year ever.</a:t>
            </a:r>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a:xfrm>
            <a:off x="5507101" y="-91440"/>
            <a:ext cx="5786438" cy="6134100"/>
          </a:xfrm>
        </p:spPr>
      </p:pic>
    </p:spTree>
    <p:extLst>
      <p:ext uri="{BB962C8B-B14F-4D97-AF65-F5344CB8AC3E}">
        <p14:creationId xmlns:p14="http://schemas.microsoft.com/office/powerpoint/2010/main" val="52495561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sz="2700" dirty="0"/>
              <a:t>Three questions (cont’d):</a:t>
            </a:r>
            <a:br>
              <a:rPr lang="en-US" sz="2700" dirty="0"/>
            </a:br>
            <a:br>
              <a:rPr lang="en-US" sz="2700" dirty="0"/>
            </a:br>
            <a:r>
              <a:rPr lang="en-US" sz="2700" dirty="0"/>
              <a:t>allocating emissions (cont’d):</a:t>
            </a:r>
            <a:br>
              <a:rPr lang="en-US" sz="2700" dirty="0"/>
            </a:br>
            <a:br>
              <a:rPr lang="en-US" sz="2700" dirty="0"/>
            </a:br>
            <a:r>
              <a:rPr lang="en-US" sz="2700" dirty="0"/>
              <a:t>Three rival proposals:</a:t>
            </a:r>
            <a:br>
              <a:rPr lang="en-US" sz="2700" dirty="0"/>
            </a:br>
            <a:br>
              <a:rPr lang="en-US" sz="2700" dirty="0"/>
            </a:br>
            <a:r>
              <a:rPr lang="en-US" sz="2700" dirty="0"/>
              <a:t>1) equal per capita emissions</a:t>
            </a:r>
            <a:br>
              <a:rPr lang="en-US" sz="2700" dirty="0"/>
            </a:br>
            <a:br>
              <a:rPr lang="en-US" sz="2700" dirty="0"/>
            </a:br>
            <a:r>
              <a:rPr lang="en-US" sz="2700" dirty="0"/>
              <a:t>2) equal percentage cuts</a:t>
            </a:r>
            <a:br>
              <a:rPr lang="en-US" sz="2700" dirty="0"/>
            </a:br>
            <a:br>
              <a:rPr lang="en-US" sz="2700" dirty="0"/>
            </a:br>
            <a:r>
              <a:rPr lang="en-US" sz="2700" dirty="0"/>
              <a:t>3) subsistence emissions</a:t>
            </a:r>
            <a:br>
              <a:rPr lang="en-US" sz="2700" dirty="0"/>
            </a:br>
            <a:endParaRPr lang="en-US" sz="27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a:xfrm>
            <a:off x="5507101" y="-91440"/>
            <a:ext cx="5786438" cy="6134100"/>
          </a:xfrm>
        </p:spPr>
      </p:pic>
    </p:spTree>
    <p:extLst>
      <p:ext uri="{BB962C8B-B14F-4D97-AF65-F5344CB8AC3E}">
        <p14:creationId xmlns:p14="http://schemas.microsoft.com/office/powerpoint/2010/main" val="165809635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sz="2700" dirty="0"/>
              <a:t>Three questions (cont’d):</a:t>
            </a:r>
            <a:br>
              <a:rPr lang="en-US" sz="2700" dirty="0"/>
            </a:br>
            <a:br>
              <a:rPr lang="en-US" sz="2700" dirty="0"/>
            </a:br>
            <a:r>
              <a:rPr lang="en-US" sz="2200" dirty="0"/>
              <a:t>allocating emissions (cont’d):</a:t>
            </a:r>
            <a:br>
              <a:rPr lang="en-US" sz="2200" dirty="0"/>
            </a:br>
            <a:br>
              <a:rPr lang="en-US" sz="2200" dirty="0"/>
            </a:br>
            <a:r>
              <a:rPr lang="en-US" sz="2200" dirty="0"/>
              <a:t>1. equal per capita emissions: allow emissions proportional to population.</a:t>
            </a:r>
            <a:br>
              <a:rPr lang="en-US" sz="2200" dirty="0"/>
            </a:br>
            <a:br>
              <a:rPr lang="en-US" sz="2200" dirty="0"/>
            </a:br>
            <a:r>
              <a:rPr lang="en-US" sz="2200" dirty="0"/>
              <a:t>E.G.: The U.S. has approximately 5 times the population of the U.K. So, the U.S. should be allowed 5 times as many emissions.</a:t>
            </a:r>
            <a:br>
              <a:rPr lang="en-US" sz="2700" dirty="0"/>
            </a:br>
            <a:r>
              <a:rPr lang="en-US" sz="2700" dirty="0"/>
              <a:t> </a:t>
            </a:r>
            <a:br>
              <a:rPr lang="en-US" sz="2700" dirty="0"/>
            </a:br>
            <a:r>
              <a:rPr lang="en-US" sz="2200" dirty="0"/>
              <a:t>Pros? Cons?</a:t>
            </a:r>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a:xfrm>
            <a:off x="5507101" y="-91440"/>
            <a:ext cx="5786438" cy="6134100"/>
          </a:xfrm>
        </p:spPr>
      </p:pic>
    </p:spTree>
    <p:extLst>
      <p:ext uri="{BB962C8B-B14F-4D97-AF65-F5344CB8AC3E}">
        <p14:creationId xmlns:p14="http://schemas.microsoft.com/office/powerpoint/2010/main" val="914977039"/>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a:bodyPr>
          <a:lstStyle/>
          <a:p>
            <a:r>
              <a:rPr lang="en-US" sz="2700" dirty="0"/>
              <a:t>Three questions (cont’d):</a:t>
            </a:r>
            <a:br>
              <a:rPr lang="en-US" sz="2700" dirty="0"/>
            </a:br>
            <a:br>
              <a:rPr lang="en-US" sz="2700" dirty="0"/>
            </a:br>
            <a:r>
              <a:rPr lang="en-US" sz="2200" dirty="0"/>
              <a:t>allocating emissions (cont’d):</a:t>
            </a:r>
            <a:br>
              <a:rPr lang="en-US" sz="2200" dirty="0"/>
            </a:br>
            <a:br>
              <a:rPr lang="en-US" sz="2200" dirty="0"/>
            </a:br>
            <a:r>
              <a:rPr lang="en-US" sz="2200" dirty="0"/>
              <a:t>2. equal percentages.</a:t>
            </a:r>
            <a:br>
              <a:rPr lang="en-US" sz="2200" dirty="0"/>
            </a:br>
            <a:br>
              <a:rPr lang="en-US" sz="2200" dirty="0"/>
            </a:br>
            <a:r>
              <a:rPr lang="en-US" sz="2200" dirty="0"/>
              <a:t>For example, each country might be required to cut its emissions by 30%.</a:t>
            </a:r>
            <a:br>
              <a:rPr lang="en-US" sz="2200" dirty="0"/>
            </a:br>
            <a:br>
              <a:rPr lang="en-US" sz="2200" dirty="0"/>
            </a:br>
            <a:r>
              <a:rPr lang="en-US" sz="2200" dirty="0"/>
              <a:t>Pros? Cons?</a:t>
            </a:r>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a:xfrm>
            <a:off x="5507101" y="-91440"/>
            <a:ext cx="5786438" cy="6134100"/>
          </a:xfrm>
        </p:spPr>
      </p:pic>
    </p:spTree>
    <p:extLst>
      <p:ext uri="{BB962C8B-B14F-4D97-AF65-F5344CB8AC3E}">
        <p14:creationId xmlns:p14="http://schemas.microsoft.com/office/powerpoint/2010/main" val="2633099194"/>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a:bodyPr>
          <a:lstStyle/>
          <a:p>
            <a:r>
              <a:rPr lang="en-US" sz="2700" dirty="0"/>
              <a:t>Three questions (cont’d):</a:t>
            </a:r>
            <a:br>
              <a:rPr lang="en-US" sz="2700" dirty="0"/>
            </a:br>
            <a:br>
              <a:rPr lang="en-US" sz="2700" dirty="0"/>
            </a:br>
            <a:r>
              <a:rPr lang="en-US" sz="2200" dirty="0"/>
              <a:t>allocating emissions (cont’d):</a:t>
            </a:r>
            <a:br>
              <a:rPr lang="en-US" sz="2200" dirty="0"/>
            </a:br>
            <a:br>
              <a:rPr lang="en-US" sz="2200" dirty="0"/>
            </a:br>
            <a:r>
              <a:rPr lang="en-US" sz="2200" dirty="0"/>
              <a:t>3. Subsistence emissions: permit each country sufficient emissions to ensure subsistence and a minimal (or decent) quality of life for its citizens.</a:t>
            </a:r>
            <a:br>
              <a:rPr lang="en-US" sz="2200" dirty="0"/>
            </a:br>
            <a:br>
              <a:rPr lang="en-US" sz="2200" dirty="0"/>
            </a:br>
            <a:r>
              <a:rPr lang="en-US" sz="2200" dirty="0"/>
              <a:t>Pros? Cons?</a:t>
            </a:r>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a:xfrm>
            <a:off x="5507101" y="-91440"/>
            <a:ext cx="5786438" cy="6134100"/>
          </a:xfrm>
        </p:spPr>
      </p:pic>
    </p:spTree>
    <p:extLst>
      <p:ext uri="{BB962C8B-B14F-4D97-AF65-F5344CB8AC3E}">
        <p14:creationId xmlns:p14="http://schemas.microsoft.com/office/powerpoint/2010/main" val="1396629869"/>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sz="2700" dirty="0"/>
              <a:t>Three questions (cont’d):</a:t>
            </a:r>
            <a:br>
              <a:rPr lang="en-US" sz="2200" dirty="0"/>
            </a:br>
            <a:br>
              <a:rPr lang="en-US" sz="2200" dirty="0"/>
            </a:br>
            <a:r>
              <a:rPr lang="en-US" sz="2200" dirty="0"/>
              <a:t>Bassham notes that there are problems of fairness and feasibility with each of these proposals.</a:t>
            </a:r>
            <a:br>
              <a:rPr lang="en-US" sz="2200" dirty="0"/>
            </a:br>
            <a:br>
              <a:rPr lang="en-US" sz="2200" dirty="0"/>
            </a:br>
            <a:r>
              <a:rPr lang="en-US" sz="2200" dirty="0"/>
              <a:t>For the short term, self-enforced “nationally determined contributions” of the sort adopted in the Paris Treaty may be the best we can do—though some suggest that </a:t>
            </a:r>
            <a:r>
              <a:rPr lang="en-US" sz="2200" u="sng" dirty="0"/>
              <a:t>enforceable</a:t>
            </a:r>
            <a:r>
              <a:rPr lang="en-US" sz="2200" dirty="0"/>
              <a:t> allocations are urgently needed.</a:t>
            </a:r>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a:xfrm>
            <a:off x="5507101" y="-91440"/>
            <a:ext cx="5786438" cy="6134100"/>
          </a:xfrm>
        </p:spPr>
      </p:pic>
    </p:spTree>
    <p:extLst>
      <p:ext uri="{BB962C8B-B14F-4D97-AF65-F5344CB8AC3E}">
        <p14:creationId xmlns:p14="http://schemas.microsoft.com/office/powerpoint/2010/main" val="1050416041"/>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sz="2700" dirty="0"/>
              <a:t>A final issue of climate ethics: </a:t>
            </a:r>
            <a:br>
              <a:rPr lang="en-US" sz="2700" dirty="0"/>
            </a:br>
            <a:br>
              <a:rPr lang="en-US" sz="2700" dirty="0"/>
            </a:br>
            <a:r>
              <a:rPr lang="en-US" sz="2200" dirty="0"/>
              <a:t>Does the climate emergency represent, as Naomi Klein has argued, not merely an existential </a:t>
            </a:r>
            <a:r>
              <a:rPr lang="en-US" sz="2200" u="sng" dirty="0"/>
              <a:t>threat</a:t>
            </a:r>
            <a:r>
              <a:rPr lang="en-US" sz="2200" dirty="0"/>
              <a:t>, but an unprecedented </a:t>
            </a:r>
            <a:r>
              <a:rPr lang="en-US" sz="2200" u="sng" dirty="0"/>
              <a:t>opportunity</a:t>
            </a:r>
            <a:r>
              <a:rPr lang="en-US" sz="2200" dirty="0"/>
              <a:t> to fix all kinds of economic, political, and other problems with our world?</a:t>
            </a:r>
            <a:br>
              <a:rPr lang="en-US" sz="2200" dirty="0"/>
            </a:br>
            <a:br>
              <a:rPr lang="en-US" sz="2200" dirty="0"/>
            </a:br>
            <a:r>
              <a:rPr lang="en-US" sz="2200" dirty="0"/>
              <a:t>What do </a:t>
            </a:r>
            <a:r>
              <a:rPr lang="en-US" sz="2200" u="sng" dirty="0"/>
              <a:t>you</a:t>
            </a:r>
            <a:r>
              <a:rPr lang="en-US" sz="2200" dirty="0"/>
              <a:t> think?</a:t>
            </a:r>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a:xfrm>
            <a:off x="5507101" y="-91440"/>
            <a:ext cx="5786438" cy="6134100"/>
          </a:xfrm>
        </p:spPr>
      </p:pic>
    </p:spTree>
    <p:extLst>
      <p:ext uri="{BB962C8B-B14F-4D97-AF65-F5344CB8AC3E}">
        <p14:creationId xmlns:p14="http://schemas.microsoft.com/office/powerpoint/2010/main" val="12382987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a:bodyPr>
          <a:lstStyle/>
          <a:p>
            <a:r>
              <a:rPr lang="en-US" dirty="0"/>
              <a:t>Background Facts (cont’d):</a:t>
            </a:r>
            <a:br>
              <a:rPr lang="en-US" dirty="0"/>
            </a:br>
            <a:br>
              <a:rPr lang="en-US" dirty="0"/>
            </a:br>
            <a:r>
              <a:rPr lang="en-US" sz="2700" dirty="0"/>
              <a:t>Evidence (cont’d):</a:t>
            </a:r>
            <a:br>
              <a:rPr lang="en-US" sz="2700" dirty="0"/>
            </a:br>
            <a:br>
              <a:rPr lang="en-US" sz="2700" dirty="0"/>
            </a:br>
            <a:r>
              <a:rPr lang="en-US" sz="2700" dirty="0"/>
              <a:t>--rising seas, melting glaciers, stronger storms, more wildfires, etc.</a:t>
            </a:r>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a:xfrm>
            <a:off x="5507101" y="-91440"/>
            <a:ext cx="5786438" cy="6134100"/>
          </a:xfrm>
        </p:spPr>
      </p:pic>
    </p:spTree>
    <p:extLst>
      <p:ext uri="{BB962C8B-B14F-4D97-AF65-F5344CB8AC3E}">
        <p14:creationId xmlns:p14="http://schemas.microsoft.com/office/powerpoint/2010/main" val="18656164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dirty="0"/>
              <a:t>Background Facts (cont’d):</a:t>
            </a:r>
            <a:br>
              <a:rPr lang="en-US" dirty="0"/>
            </a:br>
            <a:br>
              <a:rPr lang="en-US" dirty="0"/>
            </a:br>
            <a:r>
              <a:rPr lang="en-US" sz="2700" dirty="0"/>
              <a:t>Evidence that humans are the main cause:</a:t>
            </a:r>
            <a:br>
              <a:rPr lang="en-US" sz="2700" dirty="0"/>
            </a:br>
            <a:br>
              <a:rPr lang="en-US" sz="2700" dirty="0"/>
            </a:br>
            <a:r>
              <a:rPr lang="en-US" sz="2700" dirty="0"/>
              <a:t>--The concentration of heat-trapping gasses in earth’s atmosphere (carbon dioxide, methane, etc.) has risen dramatically since 1750.</a:t>
            </a:r>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a:xfrm>
            <a:off x="5507101" y="-91440"/>
            <a:ext cx="5786438" cy="6134100"/>
          </a:xfrm>
        </p:spPr>
      </p:pic>
    </p:spTree>
    <p:extLst>
      <p:ext uri="{BB962C8B-B14F-4D97-AF65-F5344CB8AC3E}">
        <p14:creationId xmlns:p14="http://schemas.microsoft.com/office/powerpoint/2010/main" val="42641515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dirty="0"/>
              <a:t>Background Facts (cont’d):</a:t>
            </a:r>
            <a:br>
              <a:rPr lang="en-US" dirty="0"/>
            </a:br>
            <a:br>
              <a:rPr lang="en-US" dirty="0"/>
            </a:br>
            <a:r>
              <a:rPr lang="en-US" sz="2700" dirty="0"/>
              <a:t>Evidence that we are the main cause:</a:t>
            </a:r>
            <a:br>
              <a:rPr lang="en-US" sz="2700" dirty="0"/>
            </a:br>
            <a:br>
              <a:rPr lang="en-US" sz="2700" dirty="0"/>
            </a:br>
            <a:r>
              <a:rPr lang="en-US" sz="2700" dirty="0"/>
              <a:t>--chemical analysis shows that humans (chiefly though burning fossil fuels) are the main cause of these greenhouse gasses.</a:t>
            </a:r>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a:xfrm>
            <a:off x="5507101" y="-91440"/>
            <a:ext cx="5786438" cy="6134100"/>
          </a:xfrm>
        </p:spPr>
      </p:pic>
    </p:spTree>
    <p:extLst>
      <p:ext uri="{BB962C8B-B14F-4D97-AF65-F5344CB8AC3E}">
        <p14:creationId xmlns:p14="http://schemas.microsoft.com/office/powerpoint/2010/main" val="217637842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dirty="0"/>
              <a:t>Background Facts (cont’d):</a:t>
            </a:r>
            <a:br>
              <a:rPr lang="en-US" dirty="0"/>
            </a:br>
            <a:br>
              <a:rPr lang="en-US" dirty="0"/>
            </a:br>
            <a:r>
              <a:rPr lang="en-US" sz="2700" dirty="0"/>
              <a:t>Evidence that we are the main cause:</a:t>
            </a:r>
            <a:br>
              <a:rPr lang="en-US" sz="2700" dirty="0"/>
            </a:br>
            <a:br>
              <a:rPr lang="en-US" sz="2700" dirty="0"/>
            </a:br>
            <a:r>
              <a:rPr lang="en-US" sz="2700" dirty="0"/>
              <a:t>--climate scientists have ruled out other possible causes (e.g., increased solar radiation or volcanic emissions).</a:t>
            </a:r>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a:xfrm>
            <a:off x="5507101" y="-91440"/>
            <a:ext cx="5786438" cy="6134100"/>
          </a:xfrm>
        </p:spPr>
      </p:pic>
    </p:spTree>
    <p:extLst>
      <p:ext uri="{BB962C8B-B14F-4D97-AF65-F5344CB8AC3E}">
        <p14:creationId xmlns:p14="http://schemas.microsoft.com/office/powerpoint/2010/main" val="19069320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a:xfrm>
            <a:off x="685800" y="817153"/>
            <a:ext cx="4058728" cy="5225507"/>
          </a:xfrm>
        </p:spPr>
        <p:txBody>
          <a:bodyPr>
            <a:normAutofit fontScale="90000"/>
          </a:bodyPr>
          <a:lstStyle/>
          <a:p>
            <a:r>
              <a:rPr lang="en-US" dirty="0"/>
              <a:t>Background Facts (cont’d):</a:t>
            </a:r>
            <a:br>
              <a:rPr lang="en-US" dirty="0"/>
            </a:br>
            <a:br>
              <a:rPr lang="en-US" dirty="0"/>
            </a:br>
            <a:r>
              <a:rPr lang="en-US" sz="2700" dirty="0"/>
              <a:t>Consequences of rapid climate change include:</a:t>
            </a:r>
            <a:br>
              <a:rPr lang="en-US" sz="2700" dirty="0"/>
            </a:br>
            <a:br>
              <a:rPr lang="en-US" sz="2700" dirty="0"/>
            </a:br>
            <a:r>
              <a:rPr lang="en-US" sz="2700" dirty="0"/>
              <a:t>--rising temperatures</a:t>
            </a:r>
            <a:br>
              <a:rPr lang="en-US" sz="2700" dirty="0"/>
            </a:br>
            <a:r>
              <a:rPr lang="en-US" sz="2700" dirty="0"/>
              <a:t>--rising seas</a:t>
            </a:r>
            <a:br>
              <a:rPr lang="en-US" sz="2700" dirty="0"/>
            </a:br>
            <a:r>
              <a:rPr lang="en-US" sz="2700" dirty="0"/>
              <a:t>--warming and acidifying oceans</a:t>
            </a:r>
            <a:br>
              <a:rPr lang="en-US" sz="2700" dirty="0"/>
            </a:br>
            <a:r>
              <a:rPr lang="en-US" sz="2700" dirty="0"/>
              <a:t>--killer heat waves</a:t>
            </a:r>
            <a:br>
              <a:rPr lang="en-US" sz="2700" dirty="0"/>
            </a:br>
            <a:r>
              <a:rPr lang="en-US" sz="2700" dirty="0"/>
              <a:t>--flooding</a:t>
            </a:r>
            <a:br>
              <a:rPr lang="en-US" sz="2700" dirty="0"/>
            </a:br>
            <a:r>
              <a:rPr lang="en-US" sz="2700" dirty="0"/>
              <a:t>--stronger storms</a:t>
            </a:r>
            <a:br>
              <a:rPr lang="en-US" sz="2700" dirty="0"/>
            </a:br>
            <a:endParaRPr lang="en-US" sz="27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a:xfrm>
            <a:off x="5507101" y="-91440"/>
            <a:ext cx="5786438" cy="6134100"/>
          </a:xfrm>
        </p:spPr>
      </p:pic>
    </p:spTree>
    <p:extLst>
      <p:ext uri="{BB962C8B-B14F-4D97-AF65-F5344CB8AC3E}">
        <p14:creationId xmlns:p14="http://schemas.microsoft.com/office/powerpoint/2010/main" val="1983519818"/>
      </p:ext>
    </p:extLst>
  </p:cSld>
  <p:clrMapOvr>
    <a:masterClrMapping/>
  </p:clrMapOvr>
</p:sld>
</file>

<file path=ppt/theme/theme1.xml><?xml version="1.0" encoding="utf-8"?>
<a:theme xmlns:a="http://schemas.openxmlformats.org/drawingml/2006/main" name="ChronicleVTI">
  <a:themeElements>
    <a:clrScheme name="Chronicle">
      <a:dk1>
        <a:srgbClr val="000000"/>
      </a:dk1>
      <a:lt1>
        <a:srgbClr val="FFFFFF"/>
      </a:lt1>
      <a:dk2>
        <a:srgbClr val="1C1C32"/>
      </a:dk2>
      <a:lt2>
        <a:srgbClr val="F8F4F1"/>
      </a:lt2>
      <a:accent1>
        <a:srgbClr val="734B67"/>
      </a:accent1>
      <a:accent2>
        <a:srgbClr val="959EBB"/>
      </a:accent2>
      <a:accent3>
        <a:srgbClr val="596781"/>
      </a:accent3>
      <a:accent4>
        <a:srgbClr val="7F6E8C"/>
      </a:accent4>
      <a:accent5>
        <a:srgbClr val="DB9A8F"/>
      </a:accent5>
      <a:accent6>
        <a:srgbClr val="C29AB1"/>
      </a:accent6>
      <a:hlink>
        <a:srgbClr val="778BA2"/>
      </a:hlink>
      <a:folHlink>
        <a:srgbClr val="A27C99"/>
      </a:folHlink>
    </a:clrScheme>
    <a:fontScheme name="Univers Calisto">
      <a:majorFont>
        <a:latin typeface="Univers Condensed"/>
        <a:ea typeface=""/>
        <a:cs typeface=""/>
      </a:majorFont>
      <a:minorFont>
        <a:latin typeface="Calisto M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hronicleVTI" id="{508E4D90-5116-4BF0-876B-3F422DD1F65F}" vid="{AA21DC3D-92A8-43A4-8358-ED428371CD5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28" ma:contentTypeDescription="Create a new document." ma:contentTypeScope="" ma:versionID="60f5a4f2d2b0abadcf532d48ebf9cb71">
  <xsd:schema xmlns:xsd="http://www.w3.org/2001/XMLSchema" xmlns:xs="http://www.w3.org/2001/XMLSchema" xmlns:p="http://schemas.microsoft.com/office/2006/metadata/properties" xmlns:ns1="http://schemas.microsoft.com/sharepoint/v3" xmlns:ns2="71af3243-3dd4-4a8d-8c0d-dd76da1f02a5" xmlns:ns3="16c05727-aa75-4e4a-9b5f-8a80a1165891" xmlns:ns4="230e9df3-be65-4c73-a93b-d1236ebd677e" targetNamespace="http://schemas.microsoft.com/office/2006/metadata/properties" ma:root="true" ma:fieldsID="7dd78129e6a1811f84807ad11c651531" ns1:_="" ns2:_="" ns3:_="" ns4:_="">
    <xsd:import namespace="http://schemas.microsoft.com/sharepoint/v3"/>
    <xsd:import namespace="71af3243-3dd4-4a8d-8c0d-dd76da1f02a5"/>
    <xsd:import namespace="16c05727-aa75-4e4a-9b5f-8a80a1165891"/>
    <xsd:import namespace="230e9df3-be65-4c73-a93b-d1236ebd677e"/>
    <xsd:element name="properties">
      <xsd:complexType>
        <xsd:sequence>
          <xsd:element name="documentManagement">
            <xsd:complexType>
              <xsd:all>
                <xsd:element ref="ns2:Status" minOccurs="0"/>
                <xsd:element ref="ns2:Image" minOccurs="0"/>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1:_ip_UnifiedCompliancePolicyProperties" minOccurs="0"/>
                <xsd:element ref="ns1:_ip_UnifiedCompliancePolicyUIAction" minOccurs="0"/>
                <xsd:element ref="ns4:TaxCatchAll" minOccurs="0"/>
                <xsd:element ref="ns2:ImageTagsTaxHTField" minOccurs="0"/>
                <xsd:element ref="ns2:MediaServiceLocation" minOccurs="0"/>
                <xsd:element ref="ns2:MediaLengthInSeconds" minOccurs="0"/>
                <xsd:element ref="ns2:Background" minOccurs="0"/>
                <xsd:element ref="ns2:MediaServiceSearchProperties" minOccurs="0"/>
                <xsd:element ref="ns2:MediaServiceDocTags" minOccurs="0"/>
                <xsd:element ref="ns2:MediaServiceObjectDetectorVersions" minOccurs="0"/>
                <xsd:element ref="ns2:MediaServiceSystemTag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Unified Compliance Policy Properties" ma:hidden="true" ma:internalName="_ip_UnifiedCompliancePolicyProperties" ma:readOnly="false">
      <xsd:simpleType>
        <xsd:restriction base="dms:Note"/>
      </xsd:simpleType>
    </xsd:element>
    <xsd:element name="_ip_UnifiedCompliancePolicyUIAction" ma:index="21" nillable="true" ma:displayName="Unified Compliance Policy UI Action" ma:hidden="true" ma:internalName="_ip_UnifiedCompliancePolicyUIAction" ma:readOnly="fals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Status" ma:index="2" nillable="true" ma:displayName="Status" ma:default="Not started" ma:format="Dropdown" ma:internalName="Status" ma:readOnly="false">
      <xsd:simpleType>
        <xsd:restriction base="dms:Choice">
          <xsd:enumeration value="Not started"/>
          <xsd:enumeration value="In Progress"/>
          <xsd:enumeration value="Completed"/>
        </xsd:restriction>
      </xsd:simpleType>
    </xsd:element>
    <xsd:element name="Image" ma:index="3" nillable="true" ma:displayName="Image" ma:format="Image" ma:internalName="Image" ma:readOnly="false">
      <xsd:complexType>
        <xsd:complexContent>
          <xsd:extension base="dms:URL">
            <xsd:sequence>
              <xsd:element name="Url" type="dms:ValidUrl" minOccurs="0" nillable="true"/>
              <xsd:element name="Description" type="xsd:string" nillable="true"/>
            </xsd:sequence>
          </xsd:extension>
        </xsd:complexContent>
      </xsd:complexType>
    </xsd:element>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hidden="true" ma:internalName="MediaServiceOCR" ma:readOnly="true">
      <xsd:simpleType>
        <xsd:restriction base="dms:Note"/>
      </xsd:simpleType>
    </xsd:element>
    <xsd:element name="MediaServiceAutoTags" ma:index="11" nillable="true" ma:displayName="MediaServiceAutoTags" ma:hidden="true"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hidden="true" ma:internalName="MediaServiceKeyPoints" ma:readOnly="false">
      <xsd:simpleType>
        <xsd:restriction base="dms:Note"/>
      </xsd:simpleType>
    </xsd:element>
    <xsd:element name="MediaServiceDateTaken" ma:index="18" nillable="true" ma:displayName="MediaServiceDateTaken" ma:hidden="true" ma:internalName="MediaServiceDateTaken" ma:readOnly="true">
      <xsd:simpleType>
        <xsd:restriction base="dms:Text"/>
      </xsd:simpleType>
    </xsd:element>
    <xsd:element name="ImageTagsTaxHTField" ma:index="25" nillable="true" ma:taxonomy="true" ma:internalName="ImageTagsTaxHTField" ma:taxonomyFieldName="MediaServiceImageTags" ma:displayName="Image Tags" ma:readOnly="false" ma:fieldId="{5cf76f15-5ced-4ddc-b409-7134ff3c332f}" ma:taxonomyMulti="true" ma:sspId="e385fb40-52d4-4fae-9c5b-3e8ff8a5878e" ma:termSetId="09814cd3-568e-fe90-9814-8d621ff8fb84" ma:anchorId="fba54fb3-c3e1-fe81-a776-ca4b69148c4d" ma:open="true" ma:isKeyword="false">
      <xsd:complexType>
        <xsd:sequence>
          <xsd:element ref="pc:Terms" minOccurs="0" maxOccurs="1"/>
        </xsd:sequence>
      </xsd:complexType>
    </xsd:element>
    <xsd:element name="MediaServiceLocation" ma:index="26" nillable="true" ma:displayName="Location" ma:hidden="true" ma:internalName="MediaServiceLocation" ma:readOnly="true">
      <xsd:simpleType>
        <xsd:restriction base="dms:Text"/>
      </xsd:simpleType>
    </xsd:element>
    <xsd:element name="MediaLengthInSeconds" ma:index="27" nillable="true" ma:displayName="MediaLengthInSeconds" ma:hidden="true" ma:internalName="MediaLengthInSeconds" ma:readOnly="true">
      <xsd:simpleType>
        <xsd:restriction base="dms:Unknown"/>
      </xsd:simpleType>
    </xsd:element>
    <xsd:element name="Background" ma:index="28" nillable="true" ma:displayName="Background" ma:default="0" ma:format="Dropdown" ma:internalName="Background">
      <xsd:simpleType>
        <xsd:restriction base="dms:Boolean"/>
      </xsd:simpleType>
    </xsd:element>
    <xsd:element name="MediaServiceSearchProperties" ma:index="29" nillable="true" ma:displayName="MediaServiceSearchProperties" ma:hidden="true" ma:internalName="MediaServiceSearchProperties" ma:readOnly="true">
      <xsd:simpleType>
        <xsd:restriction base="dms:Note"/>
      </xsd:simpleType>
    </xsd:element>
    <xsd:element name="MediaServiceDocTags" ma:index="30" nillable="true" ma:displayName="MediaServiceDocTags" ma:hidden="true" ma:internalName="MediaServiceDocTags" ma:readOnly="true">
      <xsd:simpleType>
        <xsd:restriction base="dms:Note"/>
      </xsd:simpleType>
    </xsd:element>
    <xsd:element name="MediaServiceObjectDetectorVersions" ma:index="31" nillable="true" ma:displayName="MediaServiceObjectDetectorVersions" ma:description="" ma:hidden="true" ma:indexed="true" ma:internalName="MediaServiceObjectDetectorVersions" ma:readOnly="true">
      <xsd:simpleType>
        <xsd:restriction base="dms:Text"/>
      </xsd:simpleType>
    </xsd:element>
    <xsd:element name="MediaServiceSystemTags" ma:index="32" nillable="true" ma:displayName="MediaServiceSystemTags" ma:hidden="true" ma:internalName="MediaServiceSystemTag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hidden="true"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hidden="true" ma:internalName="SharedWithDetail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30e9df3-be65-4c73-a93b-d1236ebd677e" elementFormDefault="qualified">
    <xsd:import namespace="http://schemas.microsoft.com/office/2006/documentManagement/types"/>
    <xsd:import namespace="http://schemas.microsoft.com/office/infopath/2007/PartnerControls"/>
    <xsd:element name="TaxCatchAll" ma:index="23" nillable="true" ma:displayName="Taxonomy Catch All Column" ma:hidden="true" ma:list="{3f6bfcbc-3db3-4ae6-bd76-326f0798ad28}" ma:internalName="TaxCatchAll" ma:readOnly="false" ma:showField="CatchAllData" ma:web="16c05727-aa75-4e4a-9b5f-8a80a116589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Image xmlns="71af3243-3dd4-4a8d-8c0d-dd76da1f02a5">
      <Url xsi:nil="true"/>
      <Description xsi:nil="true"/>
    </Image>
    <Status xmlns="71af3243-3dd4-4a8d-8c0d-dd76da1f02a5">Not started</Status>
    <Background xmlns="71af3243-3dd4-4a8d-8c0d-dd76da1f02a5">false</Background>
    <_ip_UnifiedCompliancePolicyProperties xmlns="http://schemas.microsoft.com/sharepoint/v3" xsi:nil="true"/>
    <ImageTagsTaxHTField xmlns="71af3243-3dd4-4a8d-8c0d-dd76da1f02a5">
      <Terms xmlns="http://schemas.microsoft.com/office/infopath/2007/PartnerControls"/>
    </ImageTagsTaxHTField>
    <TaxCatchAll xmlns="230e9df3-be65-4c73-a93b-d1236ebd677e" xsi:nil="true"/>
    <MediaServiceKeyPoints xmlns="71af3243-3dd4-4a8d-8c0d-dd76da1f02a5" xsi:nil="true"/>
  </documentManagement>
</p:properties>
</file>

<file path=customXml/itemProps1.xml><?xml version="1.0" encoding="utf-8"?>
<ds:datastoreItem xmlns:ds="http://schemas.openxmlformats.org/officeDocument/2006/customXml" ds:itemID="{7B916DD8-9028-41F0-AB19-FE384D2009A2}">
  <ds:schemaRefs>
    <ds:schemaRef ds:uri="http://schemas.microsoft.com/sharepoint/v3/contenttype/forms"/>
  </ds:schemaRefs>
</ds:datastoreItem>
</file>

<file path=customXml/itemProps2.xml><?xml version="1.0" encoding="utf-8"?>
<ds:datastoreItem xmlns:ds="http://schemas.openxmlformats.org/officeDocument/2006/customXml" ds:itemID="{778B3239-FE1A-45AC-BACA-CC3412D875A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71af3243-3dd4-4a8d-8c0d-dd76da1f02a5"/>
    <ds:schemaRef ds:uri="16c05727-aa75-4e4a-9b5f-8a80a1165891"/>
    <ds:schemaRef ds:uri="230e9df3-be65-4c73-a93b-d1236ebd677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D1C92F81-A6B6-4190-80A1-406B3B4C18B8}">
  <ds:schemaRefs>
    <ds:schemaRef ds:uri="http://schemas.microsoft.com/office/2006/metadata/properties"/>
    <ds:schemaRef ds:uri="http://schemas.microsoft.com/office/infopath/2007/PartnerControls"/>
    <ds:schemaRef ds:uri="http://schemas.microsoft.com/sharepoint/v3"/>
    <ds:schemaRef ds:uri="71af3243-3dd4-4a8d-8c0d-dd76da1f02a5"/>
    <ds:schemaRef ds:uri="230e9df3-be65-4c73-a93b-d1236ebd677e"/>
  </ds:schemaRefs>
</ds:datastoreItem>
</file>

<file path=docMetadata/LabelInfo.xml><?xml version="1.0" encoding="utf-8"?>
<clbl:labelList xmlns:clbl="http://schemas.microsoft.com/office/2020/mipLabelMetadata"/>
</file>

<file path=docProps/app.xml><?xml version="1.0" encoding="utf-8"?>
<Properties xmlns="http://schemas.openxmlformats.org/officeDocument/2006/extended-properties" xmlns:vt="http://schemas.openxmlformats.org/officeDocument/2006/docPropsVTypes">
  <Template>{E54A7C9A-79C4-4D0F-B0B8-374D841AC92B}tf67498733_win32</Template>
  <TotalTime>429</TotalTime>
  <Words>1983</Words>
  <Application>Microsoft Office PowerPoint</Application>
  <PresentationFormat>Widescreen</PresentationFormat>
  <Paragraphs>90</Paragraphs>
  <Slides>45</Slides>
  <Notes>45</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45</vt:i4>
      </vt:variant>
    </vt:vector>
  </HeadingPairs>
  <TitlesOfParts>
    <vt:vector size="50" baseType="lpstr">
      <vt:lpstr>Arial</vt:lpstr>
      <vt:lpstr>Calibri</vt:lpstr>
      <vt:lpstr>Calisto MT</vt:lpstr>
      <vt:lpstr>Univers Condensed</vt:lpstr>
      <vt:lpstr>ChronicleVTI</vt:lpstr>
      <vt:lpstr>Chapter 13  Climate Change</vt:lpstr>
      <vt:lpstr>Background Facts:  --Earth is rapidly warming  --Humans are the main cause</vt:lpstr>
      <vt:lpstr>Background Facts (cont’d):  Evidence of rapid climate change:  --since 1750, average global temperatures have risen by 1.9 degrees Fahrenheit (the fastest recorded increase in earth’s history).</vt:lpstr>
      <vt:lpstr>Background Facts (cont’d):  Evidence (cont’d):  --The 10 warmest years since record-keeping began in 1850 have all occurred in the last decade (2014 – 2023). So far, 2024 is on pace to be the warmest year ever.</vt:lpstr>
      <vt:lpstr>Background Facts (cont’d):  Evidence (cont’d):  --rising seas, melting glaciers, stronger storms, more wildfires, etc.</vt:lpstr>
      <vt:lpstr>Background Facts (cont’d):  Evidence that humans are the main cause:  --The concentration of heat-trapping gasses in earth’s atmosphere (carbon dioxide, methane, etc.) has risen dramatically since 1750.</vt:lpstr>
      <vt:lpstr>Background Facts (cont’d):  Evidence that we are the main cause:  --chemical analysis shows that humans (chiefly though burning fossil fuels) are the main cause of these greenhouse gasses.</vt:lpstr>
      <vt:lpstr>Background Facts (cont’d):  Evidence that we are the main cause:  --climate scientists have ruled out other possible causes (e.g., increased solar radiation or volcanic emissions).</vt:lpstr>
      <vt:lpstr>Background Facts (cont’d):  Consequences of rapid climate change include:  --rising temperatures --rising seas --warming and acidifying oceans --killer heat waves --flooding --stronger storms </vt:lpstr>
      <vt:lpstr>Background Facts (cont’d):  Consequences (cont’d):  --biodiversity loss  --melting glaciers and ice packs  </vt:lpstr>
      <vt:lpstr>Background Facts (cont’d):  Consequences (cont’d):  -- collapsing ocean currents  --crop losses  --growing numbers of climate refugees  --rapidly rising clean-up costs for superstorms, floods, etc.  </vt:lpstr>
      <vt:lpstr>Background Facts (cont’d):  What needs to be done to avoid climate disaster:  * Keep global temperature rise below 1.5 degrees Celsius (2016 paris treaty).  The Bad news: emissions are still rising, and It looks likely that we will blow past 1.5 degrees in a few years.  </vt:lpstr>
      <vt:lpstr>Background Facts (cont’d):  avoiding climate disaster (cont’d):  * if we exceed the 1.5 degree threshold, keep temperature rise below 2.0 degrees—the point at which extreme, cascading, and irreversible effects of climate change are expected to occur.  </vt:lpstr>
      <vt:lpstr>Background Facts (cont’d):  Why climate change is the “the mother of all environmental problems:”  --the entire global economy must be rapidly “decarbonized” and rebuilt using clean-energy sources.  </vt:lpstr>
      <vt:lpstr>Background Facts (cont’d):  Why “Mother” (cont’d):  --This will require extraordinary levels of international cooperation, scientific and technological innovation, governmental spending, sustained political commitment, and individual sacrifice.  </vt:lpstr>
      <vt:lpstr>Background Facts (cont’d):  Why “Mother” (cont’d):  --There are formidable political, economic, ethical, psychological, and other obstacles to this effort.  --so far, progress has been slow and there are scant (but growing) grounds for optimism.  </vt:lpstr>
      <vt:lpstr>Two strategies for fighting climate change:  --climate mitigation  --climate adaptation  </vt:lpstr>
      <vt:lpstr>Two strategies (cont’d):  Climate mitigation: reducing the amount of heat-trapping gasses in the atmosphere, chiefly by cutting carbon emissions.  </vt:lpstr>
      <vt:lpstr>Two strategies (cont’d):  Climate adaptation: actions to prepare for and to adjust to the impacts of climate change.  In other words: preparing us to live in a much warmer world.  </vt:lpstr>
      <vt:lpstr>Strategies for climate mitigation:  1) cutting emissions by:  --converting to clean, renewable energy sources  --conserving energy (e.g., by driving or flying less)  --reducing emissions from animal agriculture  </vt:lpstr>
      <vt:lpstr>Strategies for climate mitigation (cont’d):  2) removing heat-trapping gasses from the atmosphere (e.g., through direct air carbon capture).  </vt:lpstr>
      <vt:lpstr>Strategies for climate mitigation (cont’d):  3) Solar radiation management: cooling the earth by reflecting a small amount of solar radiation back into space (e.g., by using giant space-based mirrors or injecting Sulphur dioxide or other reflective aerosols into the upper atmosphere).  </vt:lpstr>
      <vt:lpstr>Strategies for climate mitigation (cont’d):  4) Carbon sequestration strategies: Increasing earth’s capacity to safely store carbon (e.g., by planting trees, stimulating phytoplankton growth in the oceans, or burying carbon underground).  </vt:lpstr>
      <vt:lpstr>Strategies for climate adaptation include:  --building seawalls to protect coastal cities.  --limiting new development in vulnerable areas.  --fortifying dikes to protect against super-floods.  --fortifying buildings to protect against super-storms.  </vt:lpstr>
      <vt:lpstr>Strategies for climate adaptation (cont’d):  --planting shade trees to cool urban centers.  --developing new heat- and drought-resistant crop strains.  --opening cooling centers and installing clean-energy air conditioners where needed.  --moving to Maine or Minnesota!  </vt:lpstr>
      <vt:lpstr>Climate Ethics  The climate crisis poses “a perfect moral storm”—that is, an exceptionally difficult moral challenge.  Why?  </vt:lpstr>
      <vt:lpstr>According to climate ethicist Stephen Gardiner, a perfect moral storm results because:  * climate harms are usually distant from us in time and space.  * The causes of climate harms are complex, making it difficult to assign blame or to identify a “smoking gun.”  </vt:lpstr>
      <vt:lpstr>perfect moral storm because (cont’d):  * climate change is a global phenomenon and requires unprecedented levels of international cooperation and sustained political commitment.  * Human ethical instincts and intuitions haven’t evolved to deal with long-term, slow-developing, diffuse harms like those caused by climate change.  </vt:lpstr>
      <vt:lpstr>perfect moral storm because (cont’d):  * we lack robust theories of intergenerational ethics, international justice, etc. to think through the ethical complexities of climate change.  </vt:lpstr>
      <vt:lpstr>Three key ethical questions posed by climate change:  * What personal responsibilities and aspirations do I have in this climate crisis? How can I be “a good climate citizen”?  * who should bear most of the costs of mitigating and adapting to climate change?  </vt:lpstr>
      <vt:lpstr>Three questions (cont’d):  Some relevant questions relating to personal climate ethics:  * Are there little things I can do to reduce my carbon footprint? Bigger things?  </vt:lpstr>
      <vt:lpstr>Three questions (cont’d):  personal ethics (cont’d):  * How important is it to support politicians who are committed to fighting climate change?  * How should the climate emergency impact my career choices? My decisions about where to live, whom to marry, whether to have children?  </vt:lpstr>
      <vt:lpstr>Three questions (cont’d):  Another important ethical dimension of the climate crisis: who should bear most of the costs of fighting climate change?  </vt:lpstr>
      <vt:lpstr>Three questions (cont’d):  Costs (cont’d):  Most climate ethicists agree: Affluent industrial nations.  Why?  </vt:lpstr>
      <vt:lpstr>Three questions (cont’d):  Costs (cont’d):  * Rich countries are responsible for most of the world’s carbon pollution.  (Historically, the U. S. is the #1 carbon polluter, responsible for 25% of total emissions to date.)  * Rich countries have been the primary beneficiaries of cheap carbon energy. </vt:lpstr>
      <vt:lpstr>Three questions (cont’d):  Costs (cont’d):  * Poor countries will suffer most from the ravages of climate change.  * Poor countries are least able to afford the costs of flighting climate change. </vt:lpstr>
      <vt:lpstr>Three questions (cont’d):  Costs (cont’d):  Thus, in an ideal world rich countries should pay most to clean up carbon pollution.  That’s the ideal. But is it realistic? Politically feasible? </vt:lpstr>
      <vt:lpstr>Three questions (cont’d):  Costs (cont’d):  Ethics must consider not only what’s ideal in a world of “perfect compliance,” but what’s doable.  So, what is realistically achievable in terms of climate-change cost-sharing in a world of imperfect compliance? </vt:lpstr>
      <vt:lpstr>Three questions (cont’d):  A third important issue of climate ethics:  How should future carbon emissions be allocated? </vt:lpstr>
      <vt:lpstr>Three questions (cont’d):  allocating emissions (cont’d):  Three rival proposals:  1) equal per capita emissions  2) equal percentage cuts  3) subsistence emissions </vt:lpstr>
      <vt:lpstr>Three questions (cont’d):  allocating emissions (cont’d):  1. equal per capita emissions: allow emissions proportional to population.  E.G.: The U.S. has approximately 5 times the population of the U.K. So, the U.S. should be allowed 5 times as many emissions.   Pros? Cons?</vt:lpstr>
      <vt:lpstr>Three questions (cont’d):  allocating emissions (cont’d):  2. equal percentages.  For example, each country might be required to cut its emissions by 30%.  Pros? Cons?</vt:lpstr>
      <vt:lpstr>Three questions (cont’d):  allocating emissions (cont’d):  3. Subsistence emissions: permit each country sufficient emissions to ensure subsistence and a minimal (or decent) quality of life for its citizens.  Pros? Cons?</vt:lpstr>
      <vt:lpstr>Three questions (cont’d):  Bassham notes that there are problems of fairness and feasibility with each of these proposals.  For the short term, self-enforced “nationally determined contributions” of the sort adopted in the Paris Treaty may be the best we can do—though some suggest that enforceable allocations are urgently needed.</vt:lpstr>
      <vt:lpstr>A final issue of climate ethics:   Does the climate emergency represent, as Naomi Klein has argued, not merely an existential threat, but an unprecedented opportunity to fix all kinds of economic, political, and other problems with our world?  What do you think?</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Gregory Bassham</dc:creator>
  <cp:lastModifiedBy>Gregory Bassham</cp:lastModifiedBy>
  <cp:revision>3</cp:revision>
  <dcterms:created xsi:type="dcterms:W3CDTF">2024-09-20T07:21:15Z</dcterms:created>
  <dcterms:modified xsi:type="dcterms:W3CDTF">2024-09-23T10:26:36Z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