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06" r:id="rId4"/>
  </p:sldMasterIdLst>
  <p:notesMasterIdLst>
    <p:notesMasterId r:id="rId36"/>
  </p:notesMasterIdLst>
  <p:handoutMasterIdLst>
    <p:handoutMasterId r:id="rId37"/>
  </p:handoutMasterIdLst>
  <p:sldIdLst>
    <p:sldId id="332" r:id="rId5"/>
    <p:sldId id="346" r:id="rId6"/>
    <p:sldId id="347" r:id="rId7"/>
    <p:sldId id="348" r:id="rId8"/>
    <p:sldId id="349" r:id="rId9"/>
    <p:sldId id="350" r:id="rId10"/>
    <p:sldId id="351" r:id="rId11"/>
    <p:sldId id="352" r:id="rId12"/>
    <p:sldId id="353" r:id="rId13"/>
    <p:sldId id="354" r:id="rId14"/>
    <p:sldId id="355" r:id="rId15"/>
    <p:sldId id="356" r:id="rId16"/>
    <p:sldId id="357" r:id="rId17"/>
    <p:sldId id="359" r:id="rId18"/>
    <p:sldId id="360" r:id="rId19"/>
    <p:sldId id="361" r:id="rId20"/>
    <p:sldId id="362" r:id="rId21"/>
    <p:sldId id="363" r:id="rId22"/>
    <p:sldId id="365" r:id="rId23"/>
    <p:sldId id="366" r:id="rId24"/>
    <p:sldId id="367" r:id="rId25"/>
    <p:sldId id="368" r:id="rId26"/>
    <p:sldId id="369" r:id="rId27"/>
    <p:sldId id="370" r:id="rId28"/>
    <p:sldId id="371" r:id="rId29"/>
    <p:sldId id="373" r:id="rId30"/>
    <p:sldId id="374" r:id="rId31"/>
    <p:sldId id="375" r:id="rId32"/>
    <p:sldId id="376" r:id="rId33"/>
    <p:sldId id="377" r:id="rId34"/>
    <p:sldId id="378"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C083E6E3-FA7D-4D7B-A595-EF9225AFEA82}">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5388" autoAdjust="0"/>
  </p:normalViewPr>
  <p:slideViewPr>
    <p:cSldViewPr snapToGrid="0">
      <p:cViewPr varScale="1">
        <p:scale>
          <a:sx n="105" d="100"/>
          <a:sy n="105" d="100"/>
        </p:scale>
        <p:origin x="834" y="114"/>
      </p:cViewPr>
      <p:guideLst>
        <p:guide orient="horz" pos="2160"/>
        <p:guide pos="3840"/>
      </p:guideLst>
    </p:cSldViewPr>
  </p:slideViewPr>
  <p:outlineViewPr>
    <p:cViewPr>
      <p:scale>
        <a:sx n="33" d="100"/>
        <a:sy n="33" d="100"/>
      </p:scale>
      <p:origin x="0" y="-3456"/>
    </p:cViewPr>
  </p:outlineViewPr>
  <p:notesTextViewPr>
    <p:cViewPr>
      <p:scale>
        <a:sx n="1" d="1"/>
        <a:sy n="1" d="1"/>
      </p:scale>
      <p:origin x="0" y="0"/>
    </p:cViewPr>
  </p:notesTextViewPr>
  <p:sorterViewPr>
    <p:cViewPr>
      <p:scale>
        <a:sx n="100" d="100"/>
        <a:sy n="100" d="100"/>
      </p:scale>
      <p:origin x="0" y="-7325"/>
    </p:cViewPr>
  </p:sorterViewPr>
  <p:notesViewPr>
    <p:cSldViewPr snapToGrid="0">
      <p:cViewPr varScale="1">
        <p:scale>
          <a:sx n="58" d="100"/>
          <a:sy n="58" d="100"/>
        </p:scale>
        <p:origin x="3240" y="67"/>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D8E7403-EB4A-4177-AFCE-6A9D7B160C6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DAC49177-C030-4043-9380-EA6E4C94A16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7C7415F-6970-4DE4-93F1-94FEF07D0F1C}" type="datetimeFigureOut">
              <a:rPr lang="en-US" smtClean="0"/>
              <a:t>9/23/2024</a:t>
            </a:fld>
            <a:endParaRPr lang="en-US" dirty="0"/>
          </a:p>
        </p:txBody>
      </p:sp>
      <p:sp>
        <p:nvSpPr>
          <p:cNvPr id="4" name="Footer Placeholder 3">
            <a:extLst>
              <a:ext uri="{FF2B5EF4-FFF2-40B4-BE49-F238E27FC236}">
                <a16:creationId xmlns:a16="http://schemas.microsoft.com/office/drawing/2014/main" id="{BC4C83CE-EC9B-40C4-BD7A-48797AE5B1D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7EE9A75D-9B4E-4704-98C7-2A42472F118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4CC6D6D-E986-427F-AD9C-4E9408DDBE53}" type="slidenum">
              <a:rPr lang="en-US" smtClean="0"/>
              <a:t>‹#›</a:t>
            </a:fld>
            <a:endParaRPr lang="en-US" dirty="0"/>
          </a:p>
        </p:txBody>
      </p:sp>
    </p:spTree>
    <p:extLst>
      <p:ext uri="{BB962C8B-B14F-4D97-AF65-F5344CB8AC3E}">
        <p14:creationId xmlns:p14="http://schemas.microsoft.com/office/powerpoint/2010/main" val="29987748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86E6E5-5A19-4AE7-8D4E-049C5315C9A0}" type="datetimeFigureOut">
              <a:rPr lang="en-US" smtClean="0"/>
              <a:t>9/23/2024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5A580F-E35D-42E1-AF82-E41CC201EA91}" type="slidenum">
              <a:rPr lang="en-US" smtClean="0"/>
              <a:t>‹#›</a:t>
            </a:fld>
            <a:endParaRPr lang="en-US" dirty="0"/>
          </a:p>
        </p:txBody>
      </p:sp>
    </p:spTree>
    <p:extLst>
      <p:ext uri="{BB962C8B-B14F-4D97-AF65-F5344CB8AC3E}">
        <p14:creationId xmlns:p14="http://schemas.microsoft.com/office/powerpoint/2010/main" val="14536806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a:t>
            </a:fld>
            <a:endParaRPr lang="en-US" dirty="0"/>
          </a:p>
        </p:txBody>
      </p:sp>
    </p:spTree>
    <p:extLst>
      <p:ext uri="{BB962C8B-B14F-4D97-AF65-F5344CB8AC3E}">
        <p14:creationId xmlns:p14="http://schemas.microsoft.com/office/powerpoint/2010/main" val="29348846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10</a:t>
            </a:fld>
            <a:endParaRPr lang="en-US" dirty="0"/>
          </a:p>
        </p:txBody>
      </p:sp>
    </p:spTree>
    <p:extLst>
      <p:ext uri="{BB962C8B-B14F-4D97-AF65-F5344CB8AC3E}">
        <p14:creationId xmlns:p14="http://schemas.microsoft.com/office/powerpoint/2010/main" val="9461608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11</a:t>
            </a:fld>
            <a:endParaRPr lang="en-US" dirty="0"/>
          </a:p>
        </p:txBody>
      </p:sp>
    </p:spTree>
    <p:extLst>
      <p:ext uri="{BB962C8B-B14F-4D97-AF65-F5344CB8AC3E}">
        <p14:creationId xmlns:p14="http://schemas.microsoft.com/office/powerpoint/2010/main" val="21895418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12</a:t>
            </a:fld>
            <a:endParaRPr lang="en-US" dirty="0"/>
          </a:p>
        </p:txBody>
      </p:sp>
    </p:spTree>
    <p:extLst>
      <p:ext uri="{BB962C8B-B14F-4D97-AF65-F5344CB8AC3E}">
        <p14:creationId xmlns:p14="http://schemas.microsoft.com/office/powerpoint/2010/main" val="42553394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13</a:t>
            </a:fld>
            <a:endParaRPr lang="en-US" dirty="0"/>
          </a:p>
        </p:txBody>
      </p:sp>
    </p:spTree>
    <p:extLst>
      <p:ext uri="{BB962C8B-B14F-4D97-AF65-F5344CB8AC3E}">
        <p14:creationId xmlns:p14="http://schemas.microsoft.com/office/powerpoint/2010/main" val="20202833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14</a:t>
            </a:fld>
            <a:endParaRPr lang="en-US" dirty="0"/>
          </a:p>
        </p:txBody>
      </p:sp>
    </p:spTree>
    <p:extLst>
      <p:ext uri="{BB962C8B-B14F-4D97-AF65-F5344CB8AC3E}">
        <p14:creationId xmlns:p14="http://schemas.microsoft.com/office/powerpoint/2010/main" val="4667801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15</a:t>
            </a:fld>
            <a:endParaRPr lang="en-US" dirty="0"/>
          </a:p>
        </p:txBody>
      </p:sp>
    </p:spTree>
    <p:extLst>
      <p:ext uri="{BB962C8B-B14F-4D97-AF65-F5344CB8AC3E}">
        <p14:creationId xmlns:p14="http://schemas.microsoft.com/office/powerpoint/2010/main" val="17960604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16</a:t>
            </a:fld>
            <a:endParaRPr lang="en-US" dirty="0"/>
          </a:p>
        </p:txBody>
      </p:sp>
    </p:spTree>
    <p:extLst>
      <p:ext uri="{BB962C8B-B14F-4D97-AF65-F5344CB8AC3E}">
        <p14:creationId xmlns:p14="http://schemas.microsoft.com/office/powerpoint/2010/main" val="17967435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17</a:t>
            </a:fld>
            <a:endParaRPr lang="en-US" dirty="0"/>
          </a:p>
        </p:txBody>
      </p:sp>
    </p:spTree>
    <p:extLst>
      <p:ext uri="{BB962C8B-B14F-4D97-AF65-F5344CB8AC3E}">
        <p14:creationId xmlns:p14="http://schemas.microsoft.com/office/powerpoint/2010/main" val="336487059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18</a:t>
            </a:fld>
            <a:endParaRPr lang="en-US" dirty="0"/>
          </a:p>
        </p:txBody>
      </p:sp>
    </p:spTree>
    <p:extLst>
      <p:ext uri="{BB962C8B-B14F-4D97-AF65-F5344CB8AC3E}">
        <p14:creationId xmlns:p14="http://schemas.microsoft.com/office/powerpoint/2010/main" val="2886017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19</a:t>
            </a:fld>
            <a:endParaRPr lang="en-US" dirty="0"/>
          </a:p>
        </p:txBody>
      </p:sp>
    </p:spTree>
    <p:extLst>
      <p:ext uri="{BB962C8B-B14F-4D97-AF65-F5344CB8AC3E}">
        <p14:creationId xmlns:p14="http://schemas.microsoft.com/office/powerpoint/2010/main" val="4718523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a:t>
            </a:fld>
            <a:endParaRPr lang="en-US" dirty="0"/>
          </a:p>
        </p:txBody>
      </p:sp>
    </p:spTree>
    <p:extLst>
      <p:ext uri="{BB962C8B-B14F-4D97-AF65-F5344CB8AC3E}">
        <p14:creationId xmlns:p14="http://schemas.microsoft.com/office/powerpoint/2010/main" val="140537033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20</a:t>
            </a:fld>
            <a:endParaRPr lang="en-US" dirty="0"/>
          </a:p>
        </p:txBody>
      </p:sp>
    </p:spTree>
    <p:extLst>
      <p:ext uri="{BB962C8B-B14F-4D97-AF65-F5344CB8AC3E}">
        <p14:creationId xmlns:p14="http://schemas.microsoft.com/office/powerpoint/2010/main" val="158213861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21</a:t>
            </a:fld>
            <a:endParaRPr lang="en-US" dirty="0"/>
          </a:p>
        </p:txBody>
      </p:sp>
    </p:spTree>
    <p:extLst>
      <p:ext uri="{BB962C8B-B14F-4D97-AF65-F5344CB8AC3E}">
        <p14:creationId xmlns:p14="http://schemas.microsoft.com/office/powerpoint/2010/main" val="200048133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22</a:t>
            </a:fld>
            <a:endParaRPr lang="en-US" dirty="0"/>
          </a:p>
        </p:txBody>
      </p:sp>
    </p:spTree>
    <p:extLst>
      <p:ext uri="{BB962C8B-B14F-4D97-AF65-F5344CB8AC3E}">
        <p14:creationId xmlns:p14="http://schemas.microsoft.com/office/powerpoint/2010/main" val="156396862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23</a:t>
            </a:fld>
            <a:endParaRPr lang="en-US" dirty="0"/>
          </a:p>
        </p:txBody>
      </p:sp>
    </p:spTree>
    <p:extLst>
      <p:ext uri="{BB962C8B-B14F-4D97-AF65-F5344CB8AC3E}">
        <p14:creationId xmlns:p14="http://schemas.microsoft.com/office/powerpoint/2010/main" val="225784985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24</a:t>
            </a:fld>
            <a:endParaRPr lang="en-US" dirty="0"/>
          </a:p>
        </p:txBody>
      </p:sp>
    </p:spTree>
    <p:extLst>
      <p:ext uri="{BB962C8B-B14F-4D97-AF65-F5344CB8AC3E}">
        <p14:creationId xmlns:p14="http://schemas.microsoft.com/office/powerpoint/2010/main" val="324512589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25</a:t>
            </a:fld>
            <a:endParaRPr lang="en-US" dirty="0"/>
          </a:p>
        </p:txBody>
      </p:sp>
    </p:spTree>
    <p:extLst>
      <p:ext uri="{BB962C8B-B14F-4D97-AF65-F5344CB8AC3E}">
        <p14:creationId xmlns:p14="http://schemas.microsoft.com/office/powerpoint/2010/main" val="10272902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26</a:t>
            </a:fld>
            <a:endParaRPr lang="en-US" dirty="0"/>
          </a:p>
        </p:txBody>
      </p:sp>
    </p:spTree>
    <p:extLst>
      <p:ext uri="{BB962C8B-B14F-4D97-AF65-F5344CB8AC3E}">
        <p14:creationId xmlns:p14="http://schemas.microsoft.com/office/powerpoint/2010/main" val="322746627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27</a:t>
            </a:fld>
            <a:endParaRPr lang="en-US" dirty="0"/>
          </a:p>
        </p:txBody>
      </p:sp>
    </p:spTree>
    <p:extLst>
      <p:ext uri="{BB962C8B-B14F-4D97-AF65-F5344CB8AC3E}">
        <p14:creationId xmlns:p14="http://schemas.microsoft.com/office/powerpoint/2010/main" val="64962011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28</a:t>
            </a:fld>
            <a:endParaRPr lang="en-US" dirty="0"/>
          </a:p>
        </p:txBody>
      </p:sp>
    </p:spTree>
    <p:extLst>
      <p:ext uri="{BB962C8B-B14F-4D97-AF65-F5344CB8AC3E}">
        <p14:creationId xmlns:p14="http://schemas.microsoft.com/office/powerpoint/2010/main" val="423854358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29</a:t>
            </a:fld>
            <a:endParaRPr lang="en-US" dirty="0"/>
          </a:p>
        </p:txBody>
      </p:sp>
    </p:spTree>
    <p:extLst>
      <p:ext uri="{BB962C8B-B14F-4D97-AF65-F5344CB8AC3E}">
        <p14:creationId xmlns:p14="http://schemas.microsoft.com/office/powerpoint/2010/main" val="9758606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a:t>
            </a:fld>
            <a:endParaRPr lang="en-US" dirty="0"/>
          </a:p>
        </p:txBody>
      </p:sp>
    </p:spTree>
    <p:extLst>
      <p:ext uri="{BB962C8B-B14F-4D97-AF65-F5344CB8AC3E}">
        <p14:creationId xmlns:p14="http://schemas.microsoft.com/office/powerpoint/2010/main" val="232950618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30</a:t>
            </a:fld>
            <a:endParaRPr lang="en-US" dirty="0"/>
          </a:p>
        </p:txBody>
      </p:sp>
    </p:spTree>
    <p:extLst>
      <p:ext uri="{BB962C8B-B14F-4D97-AF65-F5344CB8AC3E}">
        <p14:creationId xmlns:p14="http://schemas.microsoft.com/office/powerpoint/2010/main" val="229757940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31</a:t>
            </a:fld>
            <a:endParaRPr lang="en-US" dirty="0"/>
          </a:p>
        </p:txBody>
      </p:sp>
    </p:spTree>
    <p:extLst>
      <p:ext uri="{BB962C8B-B14F-4D97-AF65-F5344CB8AC3E}">
        <p14:creationId xmlns:p14="http://schemas.microsoft.com/office/powerpoint/2010/main" val="293953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a:t>
            </a:fld>
            <a:endParaRPr lang="en-US" dirty="0"/>
          </a:p>
        </p:txBody>
      </p:sp>
    </p:spTree>
    <p:extLst>
      <p:ext uri="{BB962C8B-B14F-4D97-AF65-F5344CB8AC3E}">
        <p14:creationId xmlns:p14="http://schemas.microsoft.com/office/powerpoint/2010/main" val="22400544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a:t>
            </a:fld>
            <a:endParaRPr lang="en-US" dirty="0"/>
          </a:p>
        </p:txBody>
      </p:sp>
    </p:spTree>
    <p:extLst>
      <p:ext uri="{BB962C8B-B14F-4D97-AF65-F5344CB8AC3E}">
        <p14:creationId xmlns:p14="http://schemas.microsoft.com/office/powerpoint/2010/main" val="25735139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6</a:t>
            </a:fld>
            <a:endParaRPr lang="en-US" dirty="0"/>
          </a:p>
        </p:txBody>
      </p:sp>
    </p:spTree>
    <p:extLst>
      <p:ext uri="{BB962C8B-B14F-4D97-AF65-F5344CB8AC3E}">
        <p14:creationId xmlns:p14="http://schemas.microsoft.com/office/powerpoint/2010/main" val="14324737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7</a:t>
            </a:fld>
            <a:endParaRPr lang="en-US" dirty="0"/>
          </a:p>
        </p:txBody>
      </p:sp>
    </p:spTree>
    <p:extLst>
      <p:ext uri="{BB962C8B-B14F-4D97-AF65-F5344CB8AC3E}">
        <p14:creationId xmlns:p14="http://schemas.microsoft.com/office/powerpoint/2010/main" val="27891657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8</a:t>
            </a:fld>
            <a:endParaRPr lang="en-US" dirty="0"/>
          </a:p>
        </p:txBody>
      </p:sp>
    </p:spTree>
    <p:extLst>
      <p:ext uri="{BB962C8B-B14F-4D97-AF65-F5344CB8AC3E}">
        <p14:creationId xmlns:p14="http://schemas.microsoft.com/office/powerpoint/2010/main" val="19658165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9</a:t>
            </a:fld>
            <a:endParaRPr lang="en-US" dirty="0"/>
          </a:p>
        </p:txBody>
      </p:sp>
    </p:spTree>
    <p:extLst>
      <p:ext uri="{BB962C8B-B14F-4D97-AF65-F5344CB8AC3E}">
        <p14:creationId xmlns:p14="http://schemas.microsoft.com/office/powerpoint/2010/main" val="35760154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DE6C8-AB1D-4204-BC9C-3366B0BF0435}"/>
              </a:ext>
            </a:extLst>
          </p:cNvPr>
          <p:cNvSpPr>
            <a:spLocks noGrp="1"/>
          </p:cNvSpPr>
          <p:nvPr>
            <p:ph type="ctrTitle"/>
          </p:nvPr>
        </p:nvSpPr>
        <p:spPr>
          <a:xfrm>
            <a:off x="678426" y="889820"/>
            <a:ext cx="9989574" cy="3598606"/>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A7B9009-EE50-4EE5-B6EB-CD6EC83D3FA3}"/>
              </a:ext>
            </a:extLst>
          </p:cNvPr>
          <p:cNvSpPr>
            <a:spLocks noGrp="1"/>
          </p:cNvSpPr>
          <p:nvPr>
            <p:ph type="subTitle" idx="1"/>
          </p:nvPr>
        </p:nvSpPr>
        <p:spPr>
          <a:xfrm>
            <a:off x="678426" y="4488426"/>
            <a:ext cx="6991776" cy="130277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9C8667E-058A-436F-B8EA-5B3A99D43D09}"/>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52680305-1AD7-482D-BFFD-6CDB83AB39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E5762A1-52E9-402D-B65E-DF193E44CE83}"/>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450219008"/>
      </p:ext>
    </p:extLst>
  </p:cSld>
  <p:clrMapOvr>
    <a:masterClrMapping/>
  </p:clrMapOvr>
  <p:hf hdr="0" ftr="0" dt="0"/>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59C1-C098-4BF4-A55D-782F4E606B8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D343C7E-1E8B-4D38-9B81-1AA2A8978E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A70B00-53AE-4D3F-91BE-A8D789ED9864}"/>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06647FC7-8124-4F70-A849-B6BCC5189C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47CEBE4-50DC-47DB-B699-CCC024336C9F}"/>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63253305"/>
      </p:ext>
    </p:extLst>
  </p:cSld>
  <p:clrMapOvr>
    <a:masterClrMapping/>
  </p:clrMapOvr>
  <p:hf hdr="0" ftr="0" dt="0"/>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418279-D3B8-4C6A-AB74-9DE377771270}"/>
              </a:ext>
            </a:extLst>
          </p:cNvPr>
          <p:cNvSpPr>
            <a:spLocks noGrp="1"/>
          </p:cNvSpPr>
          <p:nvPr>
            <p:ph type="title" orient="vert"/>
          </p:nvPr>
        </p:nvSpPr>
        <p:spPr>
          <a:xfrm>
            <a:off x="9242322" y="997974"/>
            <a:ext cx="2349043" cy="498495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E28F733C-9309-4197-BACA-207CDC8935C9}"/>
              </a:ext>
            </a:extLst>
          </p:cNvPr>
          <p:cNvSpPr>
            <a:spLocks noGrp="1"/>
          </p:cNvSpPr>
          <p:nvPr>
            <p:ph type="body" orient="vert" idx="1"/>
          </p:nvPr>
        </p:nvSpPr>
        <p:spPr>
          <a:xfrm>
            <a:off x="838200" y="997973"/>
            <a:ext cx="8404122" cy="49849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6ACD4D0-5BE6-412D-B08B-5DFFD593513E}"/>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55021651-B786-4A39-A10F-F5231D0A2C5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504D2D-9379-40DE-9F45-3004BE54F16B}"/>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1143217190"/>
      </p:ext>
    </p:extLst>
  </p:cSld>
  <p:clrMapOvr>
    <a:masterClrMapping/>
  </p:clrMapOvr>
  <p:hf hdr="0" ftr="0" dt="0"/>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p:bg>
      <p:bgRef idx="1001">
        <a:schemeClr val="bg1"/>
      </p:bgRef>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9AE8321-5884-9E75-1272-926961F3131D}"/>
              </a:ext>
            </a:extLst>
          </p:cNvPr>
          <p:cNvSpPr>
            <a:spLocks noGrp="1"/>
          </p:cNvSpPr>
          <p:nvPr>
            <p:ph type="title" hasCustomPrompt="1"/>
          </p:nvPr>
        </p:nvSpPr>
        <p:spPr>
          <a:xfrm>
            <a:off x="685800" y="908591"/>
            <a:ext cx="4058728" cy="5225507"/>
          </a:xfrm>
        </p:spPr>
        <p:txBody>
          <a:bodyPr anchor="t">
            <a:normAutofit/>
          </a:bodyPr>
          <a:lstStyle>
            <a:lvl1pPr>
              <a:defRPr sz="3200"/>
            </a:lvl1pPr>
          </a:lstStyle>
          <a:p>
            <a:r>
              <a:rPr lang="en-US" dirty="0"/>
              <a:t>Click to add title</a:t>
            </a:r>
          </a:p>
        </p:txBody>
      </p:sp>
      <p:sp>
        <p:nvSpPr>
          <p:cNvPr id="9" name="Picture Placeholder 8">
            <a:extLst>
              <a:ext uri="{FF2B5EF4-FFF2-40B4-BE49-F238E27FC236}">
                <a16:creationId xmlns:a16="http://schemas.microsoft.com/office/drawing/2014/main" id="{B22DF521-FA73-0B43-D1F3-A28543BA84E8}"/>
              </a:ext>
            </a:extLst>
          </p:cNvPr>
          <p:cNvSpPr>
            <a:spLocks noGrp="1"/>
          </p:cNvSpPr>
          <p:nvPr>
            <p:ph type="pic" sz="quarter" idx="10" hasCustomPrompt="1"/>
          </p:nvPr>
        </p:nvSpPr>
        <p:spPr>
          <a:xfrm>
            <a:off x="5699125" y="0"/>
            <a:ext cx="5786438" cy="6134100"/>
          </a:xfrm>
        </p:spPr>
        <p:txBody>
          <a:bodyPr/>
          <a:lstStyle>
            <a:lvl1pPr marL="0" indent="0" algn="ctr">
              <a:buNone/>
              <a:defRPr/>
            </a:lvl1pPr>
          </a:lstStyle>
          <a:p>
            <a:r>
              <a:rPr lang="en-US" dirty="0"/>
              <a:t>Click icon to insert picture</a:t>
            </a:r>
          </a:p>
        </p:txBody>
      </p:sp>
      <p:sp>
        <p:nvSpPr>
          <p:cNvPr id="4" name="Slide Number Placeholder 5">
            <a:extLst>
              <a:ext uri="{FF2B5EF4-FFF2-40B4-BE49-F238E27FC236}">
                <a16:creationId xmlns:a16="http://schemas.microsoft.com/office/drawing/2014/main" id="{400E6515-DDBF-35F4-5C9E-FF113FD164EF}"/>
              </a:ext>
            </a:extLst>
          </p:cNvPr>
          <p:cNvSpPr>
            <a:spLocks noGrp="1"/>
          </p:cNvSpPr>
          <p:nvPr>
            <p:ph type="sldNum" sz="quarter" idx="4"/>
          </p:nvPr>
        </p:nvSpPr>
        <p:spPr>
          <a:xfrm>
            <a:off x="10919012" y="6274074"/>
            <a:ext cx="672354" cy="583926"/>
          </a:xfrm>
          <a:prstGeom prst="rect">
            <a:avLst/>
          </a:prstGeom>
        </p:spPr>
        <p:txBody>
          <a:bodyPr vert="horz" lIns="91440" tIns="45720" rIns="91440" bIns="45720" rtlCol="0" anchor="t"/>
          <a:lstStyle>
            <a:lvl1pPr algn="r">
              <a:defRPr sz="1400">
                <a:solidFill>
                  <a:schemeClr val="tx1"/>
                </a:solidFill>
              </a:defRPr>
            </a:lvl1pPr>
          </a:lstStyle>
          <a:p>
            <a:fld id="{C3DB2ADC-AF19-4574-8C10-79B5B04FCA27}" type="slidenum">
              <a:rPr lang="en-US" smtClean="0"/>
              <a:pPr/>
              <a:t>‹#›</a:t>
            </a:fld>
            <a:endParaRPr lang="en-US" dirty="0"/>
          </a:p>
        </p:txBody>
      </p:sp>
      <p:cxnSp>
        <p:nvCxnSpPr>
          <p:cNvPr id="3" name="Straight Connector 2">
            <a:extLst>
              <a:ext uri="{FF2B5EF4-FFF2-40B4-BE49-F238E27FC236}">
                <a16:creationId xmlns:a16="http://schemas.microsoft.com/office/drawing/2014/main" id="{8B32A424-7EFB-F80C-2BDA-94D103A55F77}"/>
              </a:ext>
              <a:ext uri="{C183D7F6-B498-43B3-948B-1728B52AA6E4}">
                <adec:decorative xmlns:adec="http://schemas.microsoft.com/office/drawing/2017/decorative" val="1"/>
              </a:ext>
            </a:extLst>
          </p:cNvPr>
          <p:cNvCxnSpPr>
            <a:cxnSpLocks/>
          </p:cNvCxnSpPr>
          <p:nvPr userDrawn="1"/>
        </p:nvCxnSpPr>
        <p:spPr>
          <a:xfrm>
            <a:off x="800100" y="723900"/>
            <a:ext cx="16383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668EFEEF-ABDC-22C9-C5DB-0494BEB8687D}"/>
              </a:ext>
              <a:ext uri="{C183D7F6-B498-43B3-948B-1728B52AA6E4}">
                <adec:decorative xmlns:adec="http://schemas.microsoft.com/office/drawing/2017/decorative" val="1"/>
              </a:ext>
            </a:extLst>
          </p:cNvPr>
          <p:cNvCxnSpPr>
            <a:cxnSpLocks/>
          </p:cNvCxnSpPr>
          <p:nvPr userDrawn="1"/>
        </p:nvCxnSpPr>
        <p:spPr>
          <a:xfrm>
            <a:off x="5699342" y="6136928"/>
            <a:ext cx="578672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7000167"/>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7CA6-BFD9-4CB1-8892-F6B062E824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0CDA8C3-9C0C-4E52-9A62-E4DB159E6B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CC3EC35-E02F-41FF-9232-F90692A902FC}"/>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39D13D38-5DF1-443B-8A12-71E834FDC6A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25E644A-4A37-4757-9809-5B035E2874E6}"/>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745873196"/>
      </p:ext>
    </p:extLst>
  </p:cSld>
  <p:clrMapOvr>
    <a:masterClrMapping/>
  </p:clrMapOvr>
  <p:hf hdr="0" ftr="0" dt="0"/>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578B-CD85-4BF1-A729-E8E8079B595F}"/>
              </a:ext>
            </a:extLst>
          </p:cNvPr>
          <p:cNvSpPr>
            <a:spLocks noGrp="1"/>
          </p:cNvSpPr>
          <p:nvPr>
            <p:ph type="title"/>
          </p:nvPr>
        </p:nvSpPr>
        <p:spPr>
          <a:xfrm>
            <a:off x="715383" y="1709738"/>
            <a:ext cx="10632067"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58448C1-C13F-4826-8347-EEB00A6643D6}"/>
              </a:ext>
            </a:extLst>
          </p:cNvPr>
          <p:cNvSpPr>
            <a:spLocks noGrp="1"/>
          </p:cNvSpPr>
          <p:nvPr>
            <p:ph type="body" idx="1"/>
          </p:nvPr>
        </p:nvSpPr>
        <p:spPr>
          <a:xfrm>
            <a:off x="715383" y="4589463"/>
            <a:ext cx="1063206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06546A-957F-4C4D-9744-1177AD258E10}"/>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B1DB149C-CC63-4E3A-A83D-EF637EB519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DB94775-7982-41EC-B584-D51224D38F77}"/>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898288688"/>
      </p:ext>
    </p:extLst>
  </p:cSld>
  <p:clrMapOvr>
    <a:masterClrMapping/>
  </p:clrMapOvr>
  <p:hf hdr="0" ftr="0" dt="0"/>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E4BD8-507D-48E4-A624-F16A741C3609}"/>
              </a:ext>
            </a:extLst>
          </p:cNvPr>
          <p:cNvSpPr>
            <a:spLocks noGrp="1"/>
          </p:cNvSpPr>
          <p:nvPr>
            <p:ph type="title"/>
          </p:nvPr>
        </p:nvSpPr>
        <p:spPr>
          <a:xfrm>
            <a:off x="700635" y="922096"/>
            <a:ext cx="10691265" cy="1127930"/>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10A07E4-3A39-457C-A059-7DFB6039D947}"/>
              </a:ext>
            </a:extLst>
          </p:cNvPr>
          <p:cNvSpPr>
            <a:spLocks noGrp="1"/>
          </p:cNvSpPr>
          <p:nvPr>
            <p:ph sz="half" idx="1"/>
          </p:nvPr>
        </p:nvSpPr>
        <p:spPr>
          <a:xfrm>
            <a:off x="715383" y="2128684"/>
            <a:ext cx="5304417" cy="38444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B141E17-47CE-4A78-B0FA-0E9786DA67C5}"/>
              </a:ext>
            </a:extLst>
          </p:cNvPr>
          <p:cNvSpPr>
            <a:spLocks noGrp="1"/>
          </p:cNvSpPr>
          <p:nvPr>
            <p:ph sz="half" idx="2"/>
          </p:nvPr>
        </p:nvSpPr>
        <p:spPr>
          <a:xfrm>
            <a:off x="6172200" y="2128684"/>
            <a:ext cx="5219700" cy="38444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9F02C13-D3ED-4044-9716-F29D79A184C9}"/>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8AF334AD-FB29-4355-B5CF-85E61B4F340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A5AA154-790C-4774-9C21-8C543E733F26}"/>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85649623"/>
      </p:ext>
    </p:extLst>
  </p:cSld>
  <p:clrMapOvr>
    <a:masterClrMapping/>
  </p:clrMapOvr>
  <p:hf hdr="0" ftr="0" dt="0"/>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DD35-7673-4F88-86B0-634883B5E345}"/>
              </a:ext>
            </a:extLst>
          </p:cNvPr>
          <p:cNvSpPr>
            <a:spLocks noGrp="1"/>
          </p:cNvSpPr>
          <p:nvPr>
            <p:ph type="title"/>
          </p:nvPr>
        </p:nvSpPr>
        <p:spPr>
          <a:xfrm>
            <a:off x="685887" y="929148"/>
            <a:ext cx="10640005" cy="761540"/>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EC820D7-3E0B-47C6-A583-C4C839C5AF03}"/>
              </a:ext>
            </a:extLst>
          </p:cNvPr>
          <p:cNvSpPr>
            <a:spLocks noGrp="1"/>
          </p:cNvSpPr>
          <p:nvPr>
            <p:ph type="body" idx="1"/>
          </p:nvPr>
        </p:nvSpPr>
        <p:spPr>
          <a:xfrm>
            <a:off x="715384" y="1681163"/>
            <a:ext cx="5282192"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839A7B-97D5-400F-B802-A0FF28FE9F15}"/>
              </a:ext>
            </a:extLst>
          </p:cNvPr>
          <p:cNvSpPr>
            <a:spLocks noGrp="1"/>
          </p:cNvSpPr>
          <p:nvPr>
            <p:ph sz="half" idx="2"/>
          </p:nvPr>
        </p:nvSpPr>
        <p:spPr>
          <a:xfrm>
            <a:off x="715384" y="2505075"/>
            <a:ext cx="5282192" cy="34237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2E0ECA2-DBF1-4681-9DFA-93AFD1B371DB}"/>
              </a:ext>
            </a:extLst>
          </p:cNvPr>
          <p:cNvSpPr>
            <a:spLocks noGrp="1"/>
          </p:cNvSpPr>
          <p:nvPr>
            <p:ph type="body" sz="quarter" idx="3"/>
          </p:nvPr>
        </p:nvSpPr>
        <p:spPr>
          <a:xfrm>
            <a:off x="6172200" y="1681163"/>
            <a:ext cx="5183188"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90EBBBB-517F-4ED7-9E51-CF0F7590B4D4}"/>
              </a:ext>
            </a:extLst>
          </p:cNvPr>
          <p:cNvSpPr>
            <a:spLocks noGrp="1"/>
          </p:cNvSpPr>
          <p:nvPr>
            <p:ph sz="quarter" idx="4"/>
          </p:nvPr>
        </p:nvSpPr>
        <p:spPr>
          <a:xfrm>
            <a:off x="6172200" y="2505075"/>
            <a:ext cx="5183188" cy="34237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511B5C7-1E37-478F-B4B0-C7202FFE41B9}"/>
              </a:ext>
            </a:extLst>
          </p:cNvPr>
          <p:cNvSpPr>
            <a:spLocks noGrp="1"/>
          </p:cNvSpPr>
          <p:nvPr>
            <p:ph type="dt" sz="half" idx="10"/>
          </p:nvPr>
        </p:nvSpPr>
        <p:spPr/>
        <p:txBody>
          <a:bodyPr/>
          <a:lstStyle/>
          <a:p>
            <a:endParaRPr lang="en-US" dirty="0"/>
          </a:p>
        </p:txBody>
      </p:sp>
      <p:sp>
        <p:nvSpPr>
          <p:cNvPr id="8" name="Footer Placeholder 7">
            <a:extLst>
              <a:ext uri="{FF2B5EF4-FFF2-40B4-BE49-F238E27FC236}">
                <a16:creationId xmlns:a16="http://schemas.microsoft.com/office/drawing/2014/main" id="{9153F7EF-507C-4CB3-86C5-8B34FFFC1D8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8E3DEA6-E4EB-4C2A-8B4F-55EC965B6219}"/>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875804711"/>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2964-A933-4B98-A141-A4B316DAFA9F}"/>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5D684C9D-23DA-42B0-9DD3-7592F72E8DC9}"/>
              </a:ext>
            </a:extLst>
          </p:cNvPr>
          <p:cNvSpPr>
            <a:spLocks noGrp="1"/>
          </p:cNvSpPr>
          <p:nvPr>
            <p:ph type="dt" sz="half" idx="10"/>
          </p:nvPr>
        </p:nvSpPr>
        <p:spPr/>
        <p:txBody>
          <a:bodyPr/>
          <a:lstStyle/>
          <a:p>
            <a:endParaRPr lang="en-US" dirty="0"/>
          </a:p>
        </p:txBody>
      </p:sp>
      <p:sp>
        <p:nvSpPr>
          <p:cNvPr id="4" name="Footer Placeholder 3">
            <a:extLst>
              <a:ext uri="{FF2B5EF4-FFF2-40B4-BE49-F238E27FC236}">
                <a16:creationId xmlns:a16="http://schemas.microsoft.com/office/drawing/2014/main" id="{68BF8F05-876F-49D8-AE30-5BB2A91ECD5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53D20DA-9260-4577-BB51-789570A243AF}"/>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847215405"/>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2C1F24-E0A1-45A7-8EF5-92CD9799341C}"/>
              </a:ext>
            </a:extLst>
          </p:cNvPr>
          <p:cNvSpPr>
            <a:spLocks noGrp="1"/>
          </p:cNvSpPr>
          <p:nvPr>
            <p:ph type="dt" sz="half" idx="10"/>
          </p:nvPr>
        </p:nvSpPr>
        <p:spPr/>
        <p:txBody>
          <a:bodyPr/>
          <a:lstStyle/>
          <a:p>
            <a:endParaRPr lang="en-US" dirty="0"/>
          </a:p>
        </p:txBody>
      </p:sp>
      <p:sp>
        <p:nvSpPr>
          <p:cNvPr id="3" name="Footer Placeholder 2">
            <a:extLst>
              <a:ext uri="{FF2B5EF4-FFF2-40B4-BE49-F238E27FC236}">
                <a16:creationId xmlns:a16="http://schemas.microsoft.com/office/drawing/2014/main" id="{3E021C19-210E-46B0-9036-5D8AECC9260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1A880FEF-487E-44DF-8615-DF2210419602}"/>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2539099094"/>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568EE-74C8-43A6-90BC-2DDD965CF64A}"/>
              </a:ext>
            </a:extLst>
          </p:cNvPr>
          <p:cNvSpPr>
            <a:spLocks noGrp="1"/>
          </p:cNvSpPr>
          <p:nvPr>
            <p:ph type="title"/>
          </p:nvPr>
        </p:nvSpPr>
        <p:spPr>
          <a:xfrm>
            <a:off x="678426" y="781665"/>
            <a:ext cx="4093599" cy="1223452"/>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71C35AC-CAE3-48CF-A3E4-A075C9FDD7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D9D03EA-5FAD-4609-A2B8-624E426847E3}"/>
              </a:ext>
            </a:extLst>
          </p:cNvPr>
          <p:cNvSpPr>
            <a:spLocks noGrp="1"/>
          </p:cNvSpPr>
          <p:nvPr>
            <p:ph type="body" sz="half" idx="2"/>
          </p:nvPr>
        </p:nvSpPr>
        <p:spPr>
          <a:xfrm>
            <a:off x="688258" y="2315497"/>
            <a:ext cx="4093599" cy="355349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58D2EA-2191-4216-B64D-067BDFE12375}"/>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78042128-DAB4-481C-BEE6-3523E8E88BA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E50E382-C500-4A4C-A7C6-43860383AB91}"/>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4230824194"/>
      </p:ext>
    </p:extLst>
  </p:cSld>
  <p:clrMapOvr>
    <a:masterClrMapping/>
  </p:clrMapOvr>
  <p:hf hdr="0" ftr="0" dt="0"/>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FE98B-EACF-4251-A8AF-0D9EDD17C664}"/>
              </a:ext>
            </a:extLst>
          </p:cNvPr>
          <p:cNvSpPr>
            <a:spLocks noGrp="1"/>
          </p:cNvSpPr>
          <p:nvPr>
            <p:ph type="title"/>
          </p:nvPr>
        </p:nvSpPr>
        <p:spPr>
          <a:xfrm>
            <a:off x="683342" y="1066800"/>
            <a:ext cx="4103431" cy="1317523"/>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905F473-761A-4002-AF70-9FF878D0139E}"/>
              </a:ext>
            </a:extLst>
          </p:cNvPr>
          <p:cNvSpPr>
            <a:spLocks noGrp="1"/>
          </p:cNvSpPr>
          <p:nvPr>
            <p:ph type="pic" idx="1"/>
          </p:nvPr>
        </p:nvSpPr>
        <p:spPr>
          <a:xfrm>
            <a:off x="5183188" y="1066800"/>
            <a:ext cx="6172200" cy="4794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FA0C2E6A-F834-4540-BB00-E13CB45DC362}"/>
              </a:ext>
            </a:extLst>
          </p:cNvPr>
          <p:cNvSpPr>
            <a:spLocks noGrp="1"/>
          </p:cNvSpPr>
          <p:nvPr>
            <p:ph type="body" sz="half" idx="2"/>
          </p:nvPr>
        </p:nvSpPr>
        <p:spPr>
          <a:xfrm>
            <a:off x="683342" y="2552700"/>
            <a:ext cx="4103431" cy="33162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C38EAB-AD63-415C-B263-BA1D8FBE3CB0}"/>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422E5541-B6DE-45E8-BCFE-0DFC4F57407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BB78D45-289B-46AF-8CB9-E6150BEA17ED}"/>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162754729"/>
      </p:ext>
    </p:extLst>
  </p:cSld>
  <p:clrMapOvr>
    <a:masterClrMapping/>
  </p:clrMapOvr>
  <p:hf hdr="0" ftr="0" dt="0"/>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A362AC-B59F-4AC7-B279-57DDD5336BCA}"/>
              </a:ext>
            </a:extLst>
          </p:cNvPr>
          <p:cNvSpPr>
            <a:spLocks noGrp="1"/>
          </p:cNvSpPr>
          <p:nvPr>
            <p:ph type="title"/>
          </p:nvPr>
        </p:nvSpPr>
        <p:spPr>
          <a:xfrm>
            <a:off x="700635" y="922096"/>
            <a:ext cx="10691265" cy="137103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E6042DB-75BD-4EC1-B6D9-8A72EF940CAA}"/>
              </a:ext>
            </a:extLst>
          </p:cNvPr>
          <p:cNvSpPr>
            <a:spLocks noGrp="1"/>
          </p:cNvSpPr>
          <p:nvPr>
            <p:ph type="body" idx="1"/>
          </p:nvPr>
        </p:nvSpPr>
        <p:spPr>
          <a:xfrm>
            <a:off x="700635" y="2293126"/>
            <a:ext cx="10691265" cy="363608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1DD1378-7C96-4079-B44C-3D86B4657596}"/>
              </a:ext>
            </a:extLst>
          </p:cNvPr>
          <p:cNvSpPr>
            <a:spLocks noGrp="1"/>
          </p:cNvSpPr>
          <p:nvPr>
            <p:ph type="dt" sz="half" idx="2"/>
          </p:nvPr>
        </p:nvSpPr>
        <p:spPr>
          <a:xfrm>
            <a:off x="8369448" y="6356350"/>
            <a:ext cx="2592594" cy="365125"/>
          </a:xfrm>
          <a:prstGeom prst="rect">
            <a:avLst/>
          </a:prstGeom>
        </p:spPr>
        <p:txBody>
          <a:bodyPr vert="horz" lIns="91440" tIns="45720" rIns="91440" bIns="45720" rtlCol="0" anchor="ctr"/>
          <a:lstStyle>
            <a:lvl1pPr algn="r">
              <a:defRPr sz="1050">
                <a:solidFill>
                  <a:schemeClr val="tx1"/>
                </a:solidFill>
                <a:latin typeface="+mj-lt"/>
              </a:defRPr>
            </a:lvl1pPr>
          </a:lstStyle>
          <a:p>
            <a:endParaRPr lang="en-US" dirty="0"/>
          </a:p>
        </p:txBody>
      </p:sp>
      <p:sp>
        <p:nvSpPr>
          <p:cNvPr id="5" name="Footer Placeholder 4">
            <a:extLst>
              <a:ext uri="{FF2B5EF4-FFF2-40B4-BE49-F238E27FC236}">
                <a16:creationId xmlns:a16="http://schemas.microsoft.com/office/drawing/2014/main" id="{D19B6B78-577F-43F5-BAEE-BF72484C9850}"/>
              </a:ext>
            </a:extLst>
          </p:cNvPr>
          <p:cNvSpPr>
            <a:spLocks noGrp="1"/>
          </p:cNvSpPr>
          <p:nvPr>
            <p:ph type="ftr" sz="quarter" idx="3"/>
          </p:nvPr>
        </p:nvSpPr>
        <p:spPr>
          <a:xfrm>
            <a:off x="715383" y="6356350"/>
            <a:ext cx="4539727" cy="365125"/>
          </a:xfrm>
          <a:prstGeom prst="rect">
            <a:avLst/>
          </a:prstGeom>
        </p:spPr>
        <p:txBody>
          <a:bodyPr vert="horz" lIns="91440" tIns="45720" rIns="91440" bIns="45720" rtlCol="0" anchor="ctr"/>
          <a:lstStyle>
            <a:lvl1pPr algn="l">
              <a:defRPr sz="1050">
                <a:solidFill>
                  <a:schemeClr val="tx1"/>
                </a:solidFill>
                <a:latin typeface="+mj-lt"/>
              </a:defRPr>
            </a:lvl1pPr>
          </a:lstStyle>
          <a:p>
            <a:endParaRPr lang="en-US" dirty="0"/>
          </a:p>
        </p:txBody>
      </p:sp>
      <p:sp>
        <p:nvSpPr>
          <p:cNvPr id="6" name="Slide Number Placeholder 5">
            <a:extLst>
              <a:ext uri="{FF2B5EF4-FFF2-40B4-BE49-F238E27FC236}">
                <a16:creationId xmlns:a16="http://schemas.microsoft.com/office/drawing/2014/main" id="{A8CC75B8-AF8F-4D8A-9B3D-D1951A64BADB}"/>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sz="1800">
                <a:solidFill>
                  <a:schemeClr val="tx1"/>
                </a:solidFill>
              </a:defRPr>
            </a:lvl1pPr>
          </a:lstStyle>
          <a:p>
            <a:fld id="{C3DB2ADC-AF19-4574-8C10-79B5B04FCA27}" type="slidenum">
              <a:rPr lang="en-US" smtClean="0"/>
              <a:pPr/>
              <a:t>‹#›</a:t>
            </a:fld>
            <a:endParaRPr lang="en-US" dirty="0"/>
          </a:p>
        </p:txBody>
      </p:sp>
      <p:cxnSp>
        <p:nvCxnSpPr>
          <p:cNvPr id="7" name="Straight Connector 6">
            <a:extLst>
              <a:ext uri="{FF2B5EF4-FFF2-40B4-BE49-F238E27FC236}">
                <a16:creationId xmlns:a16="http://schemas.microsoft.com/office/drawing/2014/main" id="{F64F9B95-9045-48D2-B9F3-2927E98F54AA}"/>
              </a:ext>
            </a:extLst>
          </p:cNvPr>
          <p:cNvCxnSpPr>
            <a:cxnSpLocks/>
          </p:cNvCxnSpPr>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5AA86F-6A4D-4BCB-A045-D992CDC2959B}"/>
              </a:ext>
            </a:extLst>
          </p:cNvPr>
          <p:cNvCxnSpPr>
            <a:cxnSpLocks/>
          </p:cNvCxnSpPr>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1801979"/>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Lst>
  <p:hf hdr="0" ftr="0" dt="0"/>
  <p:txStyles>
    <p:titleStyle>
      <a:lvl1pPr algn="l" defTabSz="914400" rtl="0" eaLnBrk="1" latinLnBrk="0" hangingPunct="1">
        <a:lnSpc>
          <a:spcPct val="100000"/>
        </a:lnSpc>
        <a:spcBef>
          <a:spcPct val="0"/>
        </a:spcBef>
        <a:buNone/>
        <a:defRPr sz="4000" kern="1200" cap="all" spc="30" baseline="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672">
          <p15:clr>
            <a:srgbClr val="F26B43"/>
          </p15:clr>
        </p15:guide>
        <p15:guide id="4" orient="horz" pos="912">
          <p15:clr>
            <a:srgbClr val="F26B43"/>
          </p15:clr>
        </p15:guide>
        <p15:guide id="5" pos="7176">
          <p15:clr>
            <a:srgbClr val="F26B43"/>
          </p15:clr>
        </p15:guide>
        <p15:guide id="6" pos="504">
          <p15:clr>
            <a:srgbClr val="F26B43"/>
          </p15:clr>
        </p15:guide>
        <p15:guide id="7" orient="horz" pos="3864">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7.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9.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0.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1.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lstStyle/>
          <a:p>
            <a:r>
              <a:rPr lang="en-US" dirty="0"/>
              <a:t>Chapter 12</a:t>
            </a:r>
            <a:br>
              <a:rPr lang="en-US" dirty="0"/>
            </a:br>
            <a:br>
              <a:rPr lang="en-US" dirty="0"/>
            </a:br>
            <a:r>
              <a:rPr lang="en-US" dirty="0"/>
              <a:t>The Extinction crisis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922288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Background (cont’d):</a:t>
            </a:r>
            <a:br>
              <a:rPr lang="en-US" dirty="0"/>
            </a:br>
            <a:br>
              <a:rPr lang="en-US" dirty="0"/>
            </a:br>
            <a:r>
              <a:rPr lang="en-US" dirty="0"/>
              <a:t>* 25% of all mammals and 33% of all amphibians are now listed as “threatened.”</a:t>
            </a: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6165707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Background (cont’d):</a:t>
            </a:r>
            <a:br>
              <a:rPr lang="en-US" dirty="0"/>
            </a:br>
            <a:br>
              <a:rPr lang="en-US" dirty="0"/>
            </a:br>
            <a:r>
              <a:rPr lang="en-US" dirty="0"/>
              <a:t>* a recent landmark U.N. report found that about 1 million species are threatened with extinction, many within the next few decades.</a:t>
            </a: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485508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800" dirty="0"/>
              <a:t>Why species preservation is important</a:t>
            </a:r>
            <a:br>
              <a:rPr lang="en-US" sz="2700" dirty="0"/>
            </a:br>
            <a:br>
              <a:rPr lang="en-US" sz="2700" dirty="0"/>
            </a:br>
            <a:r>
              <a:rPr lang="en-US" sz="2400" dirty="0"/>
              <a:t>Both anthropocentric and biocentric reasons can be given.</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5311646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800" dirty="0"/>
              <a:t>Some anthropocentric reasons for preserving species:</a:t>
            </a:r>
            <a:br>
              <a:rPr lang="en-US" sz="2800" dirty="0"/>
            </a:br>
            <a:br>
              <a:rPr lang="en-US" sz="2800" dirty="0"/>
            </a:br>
            <a:r>
              <a:rPr lang="en-US" sz="2800" dirty="0"/>
              <a:t>1. Many species are directly useful to humans.</a:t>
            </a:r>
            <a:endParaRPr lang="en-US" sz="24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4865469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800" dirty="0"/>
              <a:t>Examples:</a:t>
            </a:r>
            <a:br>
              <a:rPr lang="en-US" sz="2400" dirty="0"/>
            </a:br>
            <a:br>
              <a:rPr lang="en-US" sz="2400" dirty="0"/>
            </a:br>
            <a:r>
              <a:rPr lang="en-US" sz="2400" dirty="0"/>
              <a:t>* honeybees (pollinate billions of dollars of crops in U.S. each year)</a:t>
            </a:r>
            <a:br>
              <a:rPr lang="en-US" sz="2400" dirty="0"/>
            </a:br>
            <a:br>
              <a:rPr lang="en-US" sz="2400" dirty="0"/>
            </a:br>
            <a:r>
              <a:rPr lang="en-US" sz="2400" dirty="0"/>
              <a:t>* decomposers of organic matters (“the little things that Run the world”)</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1235056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800" dirty="0" err="1"/>
              <a:t>Anthropcentric</a:t>
            </a:r>
            <a:r>
              <a:rPr lang="en-US" sz="2800" dirty="0"/>
              <a:t> reasons (cont’d):</a:t>
            </a:r>
            <a:br>
              <a:rPr lang="en-US" sz="2800" dirty="0"/>
            </a:br>
            <a:br>
              <a:rPr lang="en-US" sz="2800" dirty="0"/>
            </a:br>
            <a:r>
              <a:rPr lang="en-US" sz="2800" dirty="0"/>
              <a:t>2. Many species are indirectly useful to humans.</a:t>
            </a:r>
            <a:br>
              <a:rPr lang="en-US" sz="2800" dirty="0"/>
            </a:br>
            <a:br>
              <a:rPr lang="en-US" sz="2800" dirty="0"/>
            </a:br>
            <a:r>
              <a:rPr lang="en-US" sz="2800" dirty="0"/>
              <a:t>Examples:</a:t>
            </a:r>
            <a:br>
              <a:rPr lang="en-US" sz="2800" dirty="0"/>
            </a:br>
            <a:br>
              <a:rPr lang="en-US" sz="2800" dirty="0"/>
            </a:br>
            <a:r>
              <a:rPr lang="en-US" sz="2700" dirty="0"/>
              <a:t>* ocean plankton (the foundation of the ocean food chain)</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41337721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800" dirty="0" err="1"/>
              <a:t>Anthropcentric</a:t>
            </a:r>
            <a:r>
              <a:rPr lang="en-US" sz="2800" dirty="0"/>
              <a:t> reasons (cont’d):</a:t>
            </a:r>
            <a:br>
              <a:rPr lang="en-US" sz="2800" dirty="0"/>
            </a:br>
            <a:br>
              <a:rPr lang="en-US" sz="2800" dirty="0"/>
            </a:br>
            <a:r>
              <a:rPr lang="en-US" sz="2200" dirty="0"/>
              <a:t>* bacteria in cows’ stomachs that help them digest grass.</a:t>
            </a:r>
            <a:br>
              <a:rPr lang="en-US" sz="2200" dirty="0"/>
            </a:br>
            <a:br>
              <a:rPr lang="en-US" sz="2200" dirty="0"/>
            </a:br>
            <a:r>
              <a:rPr lang="en-US" sz="2200" dirty="0"/>
              <a:t>* acorns (feed deer, wild turkeys, and other woodland animals).</a:t>
            </a:r>
            <a:br>
              <a:rPr lang="en-US" sz="2200" dirty="0"/>
            </a:br>
            <a:br>
              <a:rPr lang="en-US" sz="2200" dirty="0"/>
            </a:br>
            <a:r>
              <a:rPr lang="en-US" sz="2200" dirty="0"/>
              <a:t>* Apex predators such as grizzly bears and wolves (help prevent overgrazing and other ecological harms).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2979622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800"/>
              <a:t>Anthropocentric </a:t>
            </a:r>
            <a:r>
              <a:rPr lang="en-US" sz="2800" dirty="0"/>
              <a:t>reasons (cont’d):</a:t>
            </a:r>
            <a:br>
              <a:rPr lang="en-US" sz="2800" dirty="0"/>
            </a:br>
            <a:br>
              <a:rPr lang="en-US" sz="2800" dirty="0"/>
            </a:br>
            <a:r>
              <a:rPr lang="en-US" sz="2800" dirty="0"/>
              <a:t>3. Species that are not currently useful to humans may become so in the future. (e.g., medicinal plants that someday might cure cancer or other diseases).</a:t>
            </a: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6155832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800" dirty="0" err="1"/>
              <a:t>Anthropcentric</a:t>
            </a:r>
            <a:r>
              <a:rPr lang="en-US" sz="2800" dirty="0"/>
              <a:t> reasons (cont’d):</a:t>
            </a:r>
            <a:br>
              <a:rPr lang="en-US" sz="2800" dirty="0"/>
            </a:br>
            <a:br>
              <a:rPr lang="en-US" sz="2800" dirty="0"/>
            </a:br>
            <a:r>
              <a:rPr lang="en-US" sz="2700" dirty="0"/>
              <a:t>4. Some species may not have obvious commercial or practical value, but may benefit humans in other ways (e.g., as pets or sources of recreation, wonder, awe, aesthetic appreciation, or scientific discovery).</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2153146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800" dirty="0"/>
              <a:t>In addition to direct or indirect anthropocentric reasons for being concerned with species extinction, there are also </a:t>
            </a:r>
            <a:r>
              <a:rPr lang="en-US" sz="2800" dirty="0" err="1"/>
              <a:t>nonanthropocentric</a:t>
            </a:r>
            <a:r>
              <a:rPr lang="en-US" sz="2800" dirty="0"/>
              <a:t> reasons.</a:t>
            </a: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5088948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lstStyle/>
          <a:p>
            <a:r>
              <a:rPr lang="en-US" dirty="0"/>
              <a:t>Issue: How concerned should we be about the rapid and accelerating rate of biodiversity loss today?</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6026219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800" dirty="0" err="1"/>
              <a:t>Nonanthropcentric</a:t>
            </a:r>
            <a:r>
              <a:rPr lang="en-US" sz="2800" dirty="0"/>
              <a:t> reasons for preserving species:</a:t>
            </a:r>
            <a:br>
              <a:rPr lang="en-US" sz="2800" dirty="0"/>
            </a:br>
            <a:br>
              <a:rPr lang="en-US" sz="2800" dirty="0"/>
            </a:br>
            <a:r>
              <a:rPr lang="en-US" sz="2700" dirty="0"/>
              <a:t>1. When a species becomes extinct, something of unique value is lost—a generative pattern or dynamic form with a wondrous story of evolutionary struggle and survival that has now ended forever.</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0267679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800" dirty="0" err="1"/>
              <a:t>Nonanthropcentric</a:t>
            </a:r>
            <a:r>
              <a:rPr lang="en-US" sz="2800" dirty="0"/>
              <a:t> reasons for preserving species:</a:t>
            </a:r>
            <a:br>
              <a:rPr lang="en-US" sz="2800" dirty="0"/>
            </a:br>
            <a:br>
              <a:rPr lang="en-US" sz="2800" dirty="0"/>
            </a:br>
            <a:r>
              <a:rPr lang="en-US" sz="2700" dirty="0"/>
              <a:t>2. because “everything is connected to everything” (Barry Commoner’s first law of ecology), extinction of a single plant or animal species can cause “extinction cascades” that result in many other extinctions.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2024407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800" dirty="0" err="1"/>
              <a:t>Nonanthropcentric</a:t>
            </a:r>
            <a:r>
              <a:rPr lang="en-US" sz="2800" dirty="0"/>
              <a:t> reasons for preserving species:</a:t>
            </a:r>
            <a:br>
              <a:rPr lang="en-US" sz="2800" dirty="0"/>
            </a:br>
            <a:br>
              <a:rPr lang="en-US" sz="2800" dirty="0"/>
            </a:br>
            <a:r>
              <a:rPr lang="en-US" sz="2700" dirty="0"/>
              <a:t>3. biodiversity has intrinsic value.</a:t>
            </a:r>
            <a:br>
              <a:rPr lang="en-US" sz="2700" dirty="0"/>
            </a:br>
            <a:br>
              <a:rPr lang="en-US" sz="2700" dirty="0"/>
            </a:br>
            <a:r>
              <a:rPr lang="en-US" sz="2700" dirty="0"/>
              <a:t>* We rightly value a great abundance of variegated life forms.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9833168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800" dirty="0" err="1"/>
              <a:t>Nonanthropcentric</a:t>
            </a:r>
            <a:r>
              <a:rPr lang="en-US" sz="2800" dirty="0"/>
              <a:t> reasons for preserving species:</a:t>
            </a:r>
            <a:br>
              <a:rPr lang="en-US" sz="2700" dirty="0"/>
            </a:br>
            <a:br>
              <a:rPr lang="en-US" sz="2700" dirty="0"/>
            </a:br>
            <a:r>
              <a:rPr lang="en-US" sz="2700" dirty="0"/>
              <a:t>* Biodiversity allows more life to exist in more places and allows nature to bounce back more quickly after mass extinctions or other major ecological disturbances.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7102852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800" dirty="0"/>
              <a:t>In sum, there are strong anthropocentric and </a:t>
            </a:r>
            <a:r>
              <a:rPr lang="en-US" sz="2800" dirty="0" err="1"/>
              <a:t>nonanthropocentric</a:t>
            </a:r>
            <a:r>
              <a:rPr lang="en-US" sz="2800" dirty="0"/>
              <a:t> reasons for urgent concern and bold action in fighting biodiversity loss.</a:t>
            </a: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4277200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800" dirty="0"/>
              <a:t>A final issue: deciding which species to Save when we can’t save them all.</a:t>
            </a:r>
            <a:br>
              <a:rPr lang="en-US" sz="2800" dirty="0"/>
            </a:br>
            <a:br>
              <a:rPr lang="en-US" sz="2800" dirty="0"/>
            </a:br>
            <a:r>
              <a:rPr lang="en-US" sz="2800" dirty="0"/>
              <a:t>The ideal: we should never knowingly allow any species to become extinct.</a:t>
            </a:r>
            <a:br>
              <a:rPr lang="en-US" sz="2800" dirty="0"/>
            </a:br>
            <a:br>
              <a:rPr lang="en-US" sz="2800" dirty="0"/>
            </a:br>
            <a:r>
              <a:rPr lang="en-US" sz="2800" dirty="0"/>
              <a:t>The reality: We can’t save them all.</a:t>
            </a:r>
            <a:br>
              <a:rPr lang="en-US" sz="2800" dirty="0"/>
            </a:br>
            <a:br>
              <a:rPr lang="en-US" sz="28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5727658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800" dirty="0"/>
              <a:t>Hence the need for “priority principles” in deciding where to focus our conservation and recovery efforts.</a:t>
            </a:r>
            <a:br>
              <a:rPr lang="en-US" sz="2800" dirty="0"/>
            </a:br>
            <a:br>
              <a:rPr lang="en-US" sz="28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7772487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800" dirty="0"/>
              <a:t>Some possible criteria in formulating such priority principles:</a:t>
            </a:r>
            <a:br>
              <a:rPr lang="en-US" sz="2800" dirty="0"/>
            </a:br>
            <a:br>
              <a:rPr lang="en-US" sz="2800" dirty="0"/>
            </a:br>
            <a:r>
              <a:rPr lang="en-US" sz="2800" dirty="0"/>
              <a:t>* magnitude of the risk of extinction (given the size of the remaining population, indicators of future population trends, etc.).</a:t>
            </a:r>
            <a:br>
              <a:rPr lang="en-US" sz="2800" dirty="0"/>
            </a:br>
            <a:br>
              <a:rPr lang="en-US" sz="28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8088484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800" dirty="0"/>
              <a:t>Possible priority principles (cont’d):</a:t>
            </a:r>
            <a:br>
              <a:rPr lang="en-US" sz="2800" dirty="0"/>
            </a:br>
            <a:br>
              <a:rPr lang="en-US" sz="2800" dirty="0"/>
            </a:br>
            <a:r>
              <a:rPr lang="en-US" sz="2800" dirty="0"/>
              <a:t>* immediacy of the threat</a:t>
            </a:r>
            <a:br>
              <a:rPr lang="en-US" sz="2800" dirty="0"/>
            </a:br>
            <a:br>
              <a:rPr lang="en-US" sz="2800" dirty="0"/>
            </a:br>
            <a:r>
              <a:rPr lang="en-US" sz="2800" dirty="0"/>
              <a:t>* likelihood that recovery efforts will succeed</a:t>
            </a:r>
            <a:br>
              <a:rPr lang="en-US" sz="2800" dirty="0"/>
            </a:br>
            <a:br>
              <a:rPr lang="en-US" sz="28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1645054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800" dirty="0"/>
              <a:t>More controversial Possible priority principles:</a:t>
            </a:r>
            <a:br>
              <a:rPr lang="en-US" sz="2800" dirty="0"/>
            </a:br>
            <a:br>
              <a:rPr lang="en-US" sz="2800" dirty="0"/>
            </a:br>
            <a:r>
              <a:rPr lang="en-US" sz="2800" dirty="0"/>
              <a:t>* economic cost of recovery efforts</a:t>
            </a:r>
            <a:br>
              <a:rPr lang="en-US" sz="2800" dirty="0"/>
            </a:br>
            <a:br>
              <a:rPr lang="en-US" sz="2800" dirty="0"/>
            </a:br>
            <a:r>
              <a:rPr lang="en-US" sz="2800" dirty="0"/>
              <a:t>* economic value of the species</a:t>
            </a:r>
            <a:br>
              <a:rPr lang="en-US" sz="2800" dirty="0"/>
            </a:br>
            <a:br>
              <a:rPr lang="en-US" sz="2800" dirty="0"/>
            </a:br>
            <a:r>
              <a:rPr lang="en-US" sz="2800" dirty="0"/>
              <a:t>* ecological importance of the species</a:t>
            </a:r>
            <a:br>
              <a:rPr lang="en-US" sz="2800" dirty="0"/>
            </a:br>
            <a:br>
              <a:rPr lang="en-US" sz="2800" dirty="0"/>
            </a:br>
            <a:br>
              <a:rPr lang="en-US" sz="28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7935944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Some background on the extinction crisis:</a:t>
            </a:r>
            <a:br>
              <a:rPr lang="en-US" dirty="0"/>
            </a:br>
            <a:br>
              <a:rPr lang="en-US" dirty="0"/>
            </a:br>
            <a:r>
              <a:rPr lang="en-US" dirty="0"/>
              <a:t>extinctions are nothing new in Nature. </a:t>
            </a:r>
            <a:br>
              <a:rPr lang="en-US" dirty="0"/>
            </a:br>
            <a:br>
              <a:rPr lang="en-US" dirty="0"/>
            </a:br>
            <a:r>
              <a:rPr lang="en-US" dirty="0"/>
              <a:t>Over 98% of all species that ever existed on earth are now extinct.</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82084167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800" dirty="0"/>
              <a:t>More controversial Possible priority principles:</a:t>
            </a:r>
            <a:br>
              <a:rPr lang="en-US" sz="2800" dirty="0"/>
            </a:br>
            <a:br>
              <a:rPr lang="en-US" sz="2800" dirty="0"/>
            </a:br>
            <a:r>
              <a:rPr lang="en-US" sz="2800" dirty="0"/>
              <a:t>* “higher” vs. “lower” species</a:t>
            </a:r>
            <a:br>
              <a:rPr lang="en-US" sz="2800" dirty="0"/>
            </a:br>
            <a:br>
              <a:rPr lang="en-US" sz="2800" dirty="0"/>
            </a:br>
            <a:r>
              <a:rPr lang="en-US" sz="2800" dirty="0"/>
              <a:t>* native vs. Invasive species</a:t>
            </a:r>
            <a:br>
              <a:rPr lang="en-US" sz="2800" dirty="0"/>
            </a:br>
            <a:br>
              <a:rPr lang="en-US" sz="2800" dirty="0"/>
            </a:br>
            <a:r>
              <a:rPr lang="en-US" sz="2800" dirty="0"/>
              <a:t>* Level of public support for recovery efforts</a:t>
            </a:r>
            <a:br>
              <a:rPr lang="en-US" sz="2800" dirty="0"/>
            </a:br>
            <a:br>
              <a:rPr lang="en-US" sz="2800" dirty="0"/>
            </a:br>
            <a:br>
              <a:rPr lang="en-US" sz="28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73120723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800" dirty="0"/>
              <a:t>More controversial Possible priority principles:</a:t>
            </a:r>
            <a:br>
              <a:rPr lang="en-US" sz="2800" dirty="0"/>
            </a:br>
            <a:br>
              <a:rPr lang="en-US" sz="2800" dirty="0"/>
            </a:br>
            <a:r>
              <a:rPr lang="en-US" sz="2800" dirty="0"/>
              <a:t>* Cultural, religious, </a:t>
            </a:r>
            <a:r>
              <a:rPr lang="en-US" sz="2800"/>
              <a:t>historical, scientific</a:t>
            </a:r>
            <a:r>
              <a:rPr lang="en-US" sz="2800" dirty="0"/>
              <a:t>, or recreational value of </a:t>
            </a:r>
            <a:r>
              <a:rPr lang="en-US" sz="2800"/>
              <a:t>the species.</a:t>
            </a:r>
            <a:br>
              <a:rPr lang="en-US" sz="2800" dirty="0"/>
            </a:br>
            <a:br>
              <a:rPr lang="en-US" sz="2800" dirty="0"/>
            </a:br>
            <a:br>
              <a:rPr lang="en-US" sz="28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2829763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Background (cont’d):</a:t>
            </a:r>
            <a:br>
              <a:rPr lang="en-US" sz="2700" dirty="0"/>
            </a:br>
            <a:br>
              <a:rPr lang="en-US" sz="2700" dirty="0"/>
            </a:br>
            <a:r>
              <a:rPr lang="en-US" sz="2700" dirty="0"/>
              <a:t>There have been five previous </a:t>
            </a:r>
            <a:r>
              <a:rPr lang="en-US" sz="2700" u="sng" dirty="0"/>
              <a:t>mass</a:t>
            </a:r>
            <a:r>
              <a:rPr lang="en-US" sz="2700" dirty="0"/>
              <a:t> </a:t>
            </a:r>
            <a:r>
              <a:rPr lang="en-US" sz="2700" u="sng" dirty="0"/>
              <a:t>extinctions</a:t>
            </a:r>
            <a:r>
              <a:rPr lang="en-US" sz="2700" dirty="0"/>
              <a:t>.</a:t>
            </a:r>
            <a:br>
              <a:rPr lang="en-US" sz="2700" dirty="0"/>
            </a:br>
            <a:br>
              <a:rPr lang="en-US" sz="2700" dirty="0"/>
            </a:br>
            <a:r>
              <a:rPr lang="en-US" sz="2700" dirty="0"/>
              <a:t>the biggest was about 250 million years ago, when nearly 90% of all plant and animal species died off as a result of rapid global warming due to volcanic eruptions.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7113688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Background (cont’d):</a:t>
            </a:r>
            <a:br>
              <a:rPr lang="en-US" dirty="0"/>
            </a:br>
            <a:br>
              <a:rPr lang="en-US" dirty="0"/>
            </a:br>
            <a:r>
              <a:rPr lang="en-US" dirty="0"/>
              <a:t>we are now in the midst of the sixth Mass extinction.</a:t>
            </a:r>
            <a:br>
              <a:rPr lang="en-US" dirty="0"/>
            </a:br>
            <a:br>
              <a:rPr lang="en-US" dirty="0"/>
            </a:br>
            <a:r>
              <a:rPr lang="en-US" dirty="0"/>
              <a:t>Big difference: This one is almost entirely caused by humans.</a:t>
            </a:r>
            <a:endParaRPr lang="en-US" sz="31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7181756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Background (cont’d):</a:t>
            </a:r>
            <a:br>
              <a:rPr lang="en-US" dirty="0"/>
            </a:br>
            <a:br>
              <a:rPr lang="en-US" dirty="0"/>
            </a:br>
            <a:r>
              <a:rPr lang="en-US" dirty="0"/>
              <a:t>Normal background rate of extinctions: about 1-5 species per year.</a:t>
            </a:r>
            <a:endParaRPr lang="en-US" sz="31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6933442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Background (cont’d):</a:t>
            </a:r>
            <a:br>
              <a:rPr lang="en-US" dirty="0"/>
            </a:br>
            <a:br>
              <a:rPr lang="en-US" dirty="0"/>
            </a:br>
            <a:r>
              <a:rPr lang="en-US" dirty="0"/>
              <a:t>Current rate: dozens, if not hundreds, of species, are becoming extinct </a:t>
            </a:r>
            <a:r>
              <a:rPr lang="en-US" u="sng" dirty="0"/>
              <a:t>Every</a:t>
            </a:r>
            <a:r>
              <a:rPr lang="en-US" dirty="0"/>
              <a:t> </a:t>
            </a:r>
            <a:r>
              <a:rPr lang="en-US" u="sng" dirty="0"/>
              <a:t>day</a:t>
            </a:r>
            <a:r>
              <a:rPr lang="en-US" dirty="0"/>
              <a:t>.</a:t>
            </a:r>
            <a:endParaRPr lang="en-US" sz="31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9577428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Background (cont’d):</a:t>
            </a:r>
            <a:br>
              <a:rPr lang="en-US" dirty="0"/>
            </a:br>
            <a:br>
              <a:rPr lang="en-US" dirty="0"/>
            </a:br>
            <a:r>
              <a:rPr lang="en-US" dirty="0"/>
              <a:t>It’s impossible to know the exact current rate of extinctions.</a:t>
            </a:r>
            <a:br>
              <a:rPr lang="en-US" dirty="0"/>
            </a:br>
            <a:br>
              <a:rPr lang="en-US" dirty="0"/>
            </a:br>
            <a:r>
              <a:rPr lang="en-US" sz="2700" dirty="0"/>
              <a:t>Reason: We’ve only identified about 1.6 million out of the estimated 5-30 million species that exist.</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3544838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Background (cont’d):</a:t>
            </a:r>
            <a:br>
              <a:rPr lang="en-US" dirty="0"/>
            </a:br>
            <a:br>
              <a:rPr lang="en-US" dirty="0"/>
            </a:br>
            <a:r>
              <a:rPr lang="en-US" dirty="0"/>
              <a:t>* In terms of sheer numbers, since 1960 Humans have wiped out about 60% of all mammals, birds, insects, and reptiles worldwide.</a:t>
            </a: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093913884"/>
      </p:ext>
    </p:extLst>
  </p:cSld>
  <p:clrMapOvr>
    <a:masterClrMapping/>
  </p:clrMapOvr>
</p:sld>
</file>

<file path=ppt/theme/theme1.xml><?xml version="1.0" encoding="utf-8"?>
<a:theme xmlns:a="http://schemas.openxmlformats.org/drawingml/2006/main" name="ChronicleVTI">
  <a:themeElements>
    <a:clrScheme name="Chronicle">
      <a:dk1>
        <a:srgbClr val="000000"/>
      </a:dk1>
      <a:lt1>
        <a:srgbClr val="FFFFFF"/>
      </a:lt1>
      <a:dk2>
        <a:srgbClr val="1C1C32"/>
      </a:dk2>
      <a:lt2>
        <a:srgbClr val="F8F4F1"/>
      </a:lt2>
      <a:accent1>
        <a:srgbClr val="734B67"/>
      </a:accent1>
      <a:accent2>
        <a:srgbClr val="959EBB"/>
      </a:accent2>
      <a:accent3>
        <a:srgbClr val="596781"/>
      </a:accent3>
      <a:accent4>
        <a:srgbClr val="7F6E8C"/>
      </a:accent4>
      <a:accent5>
        <a:srgbClr val="DB9A8F"/>
      </a:accent5>
      <a:accent6>
        <a:srgbClr val="C29AB1"/>
      </a:accent6>
      <a:hlink>
        <a:srgbClr val="778BA2"/>
      </a:hlink>
      <a:folHlink>
        <a:srgbClr val="A27C99"/>
      </a:folHlink>
    </a:clrScheme>
    <a:fontScheme name="Univers Calisto">
      <a:majorFont>
        <a:latin typeface="Univers Condensed"/>
        <a:ea typeface=""/>
        <a:cs typeface=""/>
      </a:majorFont>
      <a:minorFont>
        <a:latin typeface="Calisto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hronicleVTI" id="{508E4D90-5116-4BF0-876B-3F422DD1F65F}" vid="{AA21DC3D-92A8-43A4-8358-ED428371CD5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B916DD8-9028-41F0-AB19-FE384D2009A2}">
  <ds:schemaRefs>
    <ds:schemaRef ds:uri="http://schemas.microsoft.com/sharepoint/v3/contenttype/forms"/>
  </ds:schemaRefs>
</ds:datastoreItem>
</file>

<file path=customXml/itemProps2.xml><?xml version="1.0" encoding="utf-8"?>
<ds:datastoreItem xmlns:ds="http://schemas.openxmlformats.org/officeDocument/2006/customXml" ds:itemID="{D1C92F81-A6B6-4190-80A1-406B3B4C18B8}">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3.xml><?xml version="1.0" encoding="utf-8"?>
<ds:datastoreItem xmlns:ds="http://schemas.openxmlformats.org/officeDocument/2006/customXml" ds:itemID="{778B3239-FE1A-45AC-BACA-CC3412D875A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{9FEA3E4C-57CC-43A8-B239-BEA86330130D}tf67498733_win32</Template>
  <TotalTime>178</TotalTime>
  <Words>1016</Words>
  <Application>Microsoft Office PowerPoint</Application>
  <PresentationFormat>Widescreen</PresentationFormat>
  <Paragraphs>62</Paragraphs>
  <Slides>31</Slides>
  <Notes>31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Calibri</vt:lpstr>
      <vt:lpstr>Calisto MT</vt:lpstr>
      <vt:lpstr>Univers Condensed</vt:lpstr>
      <vt:lpstr>ChronicleVTI</vt:lpstr>
      <vt:lpstr>Chapter 12  The Extinction crisis</vt:lpstr>
      <vt:lpstr>Issue: How concerned should we be about the rapid and accelerating rate of biodiversity loss today?</vt:lpstr>
      <vt:lpstr>Some background on the extinction crisis:  extinctions are nothing new in Nature.   Over 98% of all species that ever existed on earth are now extinct.</vt:lpstr>
      <vt:lpstr>Background (cont’d):  There have been five previous mass extinctions.  the biggest was about 250 million years ago, when nearly 90% of all plant and animal species died off as a result of rapid global warming due to volcanic eruptions.</vt:lpstr>
      <vt:lpstr>Background (cont’d):  we are now in the midst of the sixth Mass extinction.  Big difference: This one is almost entirely caused by humans.</vt:lpstr>
      <vt:lpstr>Background (cont’d):  Normal background rate of extinctions: about 1-5 species per year.</vt:lpstr>
      <vt:lpstr>Background (cont’d):  Current rate: dozens, if not hundreds, of species, are becoming extinct Every day.</vt:lpstr>
      <vt:lpstr>Background (cont’d):  It’s impossible to know the exact current rate of extinctions.  Reason: We’ve only identified about 1.6 million out of the estimated 5-30 million species that exist.</vt:lpstr>
      <vt:lpstr>Background (cont’d):  * In terms of sheer numbers, since 1960 Humans have wiped out about 60% of all mammals, birds, insects, and reptiles worldwide.</vt:lpstr>
      <vt:lpstr>Background (cont’d):  * 25% of all mammals and 33% of all amphibians are now listed as “threatened.”</vt:lpstr>
      <vt:lpstr>Background (cont’d):  * a recent landmark U.N. report found that about 1 million species are threatened with extinction, many within the next few decades.</vt:lpstr>
      <vt:lpstr>Why species preservation is important  Both anthropocentric and biocentric reasons can be given.</vt:lpstr>
      <vt:lpstr>Some anthropocentric reasons for preserving species:  1. Many species are directly useful to humans.</vt:lpstr>
      <vt:lpstr>Examples:  * honeybees (pollinate billions of dollars of crops in U.S. each year)  * decomposers of organic matters (“the little things that Run the world”)</vt:lpstr>
      <vt:lpstr>Anthropcentric reasons (cont’d):  2. Many species are indirectly useful to humans.  Examples:  * ocean plankton (the foundation of the ocean food chain)</vt:lpstr>
      <vt:lpstr>Anthropcentric reasons (cont’d):  * bacteria in cows’ stomachs that help them digest grass.  * acorns (feed deer, wild turkeys, and other woodland animals).  * Apex predators such as grizzly bears and wolves (help prevent overgrazing and other ecological harms).</vt:lpstr>
      <vt:lpstr>Anthropocentric reasons (cont’d):  3. Species that are not currently useful to humans may become so in the future. (e.g., medicinal plants that someday might cure cancer or other diseases).</vt:lpstr>
      <vt:lpstr>Anthropcentric reasons (cont’d):  4. Some species may not have obvious commercial or practical value, but may benefit humans in other ways (e.g., as pets or sources of recreation, wonder, awe, aesthetic appreciation, or scientific discovery).</vt:lpstr>
      <vt:lpstr>In addition to direct or indirect anthropocentric reasons for being concerned with species extinction, there are also nonanthropocentric reasons.</vt:lpstr>
      <vt:lpstr>Nonanthropcentric reasons for preserving species:  1. When a species becomes extinct, something of unique value is lost—a generative pattern or dynamic form with a wondrous story of evolutionary struggle and survival that has now ended forever.</vt:lpstr>
      <vt:lpstr>Nonanthropcentric reasons for preserving species:  2. because “everything is connected to everything” (Barry Commoner’s first law of ecology), extinction of a single plant or animal species can cause “extinction cascades” that result in many other extinctions.</vt:lpstr>
      <vt:lpstr>Nonanthropcentric reasons for preserving species:  3. biodiversity has intrinsic value.  * We rightly value a great abundance of variegated life forms.</vt:lpstr>
      <vt:lpstr>Nonanthropcentric reasons for preserving species:  * Biodiversity allows more life to exist in more places and allows nature to bounce back more quickly after mass extinctions or other major ecological disturbances.</vt:lpstr>
      <vt:lpstr>In sum, there are strong anthropocentric and nonanthropocentric reasons for urgent concern and bold action in fighting biodiversity loss.</vt:lpstr>
      <vt:lpstr>A final issue: deciding which species to Save when we can’t save them all.  The ideal: we should never knowingly allow any species to become extinct.  The reality: We can’t save them all.  </vt:lpstr>
      <vt:lpstr>Hence the need for “priority principles” in deciding where to focus our conservation and recovery efforts.  </vt:lpstr>
      <vt:lpstr>Some possible criteria in formulating such priority principles:  * magnitude of the risk of extinction (given the size of the remaining population, indicators of future population trends, etc.).  </vt:lpstr>
      <vt:lpstr>Possible priority principles (cont’d):  * immediacy of the threat  * likelihood that recovery efforts will succeed  </vt:lpstr>
      <vt:lpstr>More controversial Possible priority principles:  * economic cost of recovery efforts  * economic value of the species  * ecological importance of the species   </vt:lpstr>
      <vt:lpstr>More controversial Possible priority principles:  * “higher” vs. “lower” species  * native vs. Invasive species  * Level of public support for recovery efforts   </vt:lpstr>
      <vt:lpstr>More controversial Possible priority principles:  * Cultural, religious, historical, scientific, or recreational value of the species.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Gregory Bassham</dc:creator>
  <cp:lastModifiedBy>Gregory Bassham</cp:lastModifiedBy>
  <cp:revision>3</cp:revision>
  <dcterms:created xsi:type="dcterms:W3CDTF">2024-08-31T10:00:59Z</dcterms:created>
  <dcterms:modified xsi:type="dcterms:W3CDTF">2024-09-23T09:31:15Z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