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6" r:id="rId4"/>
  </p:sldMasterIdLst>
  <p:notesMasterIdLst>
    <p:notesMasterId r:id="rId46"/>
  </p:notesMasterIdLst>
  <p:handoutMasterIdLst>
    <p:handoutMasterId r:id="rId47"/>
  </p:handoutMasterIdLst>
  <p:sldIdLst>
    <p:sldId id="332" r:id="rId5"/>
    <p:sldId id="346" r:id="rId6"/>
    <p:sldId id="347" r:id="rId7"/>
    <p:sldId id="348" r:id="rId8"/>
    <p:sldId id="349" r:id="rId9"/>
    <p:sldId id="350" r:id="rId10"/>
    <p:sldId id="351" r:id="rId11"/>
    <p:sldId id="352" r:id="rId12"/>
    <p:sldId id="353" r:id="rId13"/>
    <p:sldId id="354" r:id="rId14"/>
    <p:sldId id="355" r:id="rId15"/>
    <p:sldId id="356" r:id="rId16"/>
    <p:sldId id="357" r:id="rId17"/>
    <p:sldId id="358" r:id="rId18"/>
    <p:sldId id="359" r:id="rId19"/>
    <p:sldId id="360" r:id="rId20"/>
    <p:sldId id="361" r:id="rId21"/>
    <p:sldId id="362" r:id="rId22"/>
    <p:sldId id="363" r:id="rId23"/>
    <p:sldId id="364" r:id="rId24"/>
    <p:sldId id="365" r:id="rId25"/>
    <p:sldId id="366" r:id="rId26"/>
    <p:sldId id="367" r:id="rId27"/>
    <p:sldId id="368" r:id="rId28"/>
    <p:sldId id="369" r:id="rId29"/>
    <p:sldId id="370" r:id="rId30"/>
    <p:sldId id="371" r:id="rId31"/>
    <p:sldId id="372" r:id="rId32"/>
    <p:sldId id="373" r:id="rId33"/>
    <p:sldId id="374" r:id="rId34"/>
    <p:sldId id="375" r:id="rId35"/>
    <p:sldId id="376" r:id="rId36"/>
    <p:sldId id="377" r:id="rId37"/>
    <p:sldId id="378" r:id="rId38"/>
    <p:sldId id="379" r:id="rId39"/>
    <p:sldId id="380" r:id="rId40"/>
    <p:sldId id="381" r:id="rId41"/>
    <p:sldId id="382" r:id="rId42"/>
    <p:sldId id="383" r:id="rId43"/>
    <p:sldId id="384" r:id="rId44"/>
    <p:sldId id="385"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083E6E3-FA7D-4D7B-A595-EF9225AFEA82}">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388" autoAdjust="0"/>
  </p:normalViewPr>
  <p:slideViewPr>
    <p:cSldViewPr snapToGrid="0">
      <p:cViewPr varScale="1">
        <p:scale>
          <a:sx n="105" d="100"/>
          <a:sy n="105" d="100"/>
        </p:scale>
        <p:origin x="834" y="114"/>
      </p:cViewPr>
      <p:guideLst>
        <p:guide orient="horz" pos="2160"/>
        <p:guide pos="3840"/>
      </p:guideLst>
    </p:cSldViewPr>
  </p:slideViewPr>
  <p:outlineViewPr>
    <p:cViewPr>
      <p:scale>
        <a:sx n="33" d="100"/>
        <a:sy n="33" d="100"/>
      </p:scale>
      <p:origin x="0" y="-3456"/>
    </p:cViewPr>
  </p:outlineViewPr>
  <p:notesTextViewPr>
    <p:cViewPr>
      <p:scale>
        <a:sx n="1" d="1"/>
        <a:sy n="1" d="1"/>
      </p:scale>
      <p:origin x="0" y="0"/>
    </p:cViewPr>
  </p:notesTextViewPr>
  <p:sorterViewPr>
    <p:cViewPr>
      <p:scale>
        <a:sx n="100" d="100"/>
        <a:sy n="100" d="100"/>
      </p:scale>
      <p:origin x="0" y="-7325"/>
    </p:cViewPr>
  </p:sorterViewPr>
  <p:notesViewPr>
    <p:cSldViewPr snapToGrid="0">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8E7403-EB4A-4177-AFCE-6A9D7B160C6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DAC49177-C030-4043-9380-EA6E4C94A1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7C7415F-6970-4DE4-93F1-94FEF07D0F1C}" type="datetimeFigureOut">
              <a:rPr lang="en-US" smtClean="0"/>
              <a:t>9/22/2024</a:t>
            </a:fld>
            <a:endParaRPr lang="en-US" dirty="0"/>
          </a:p>
        </p:txBody>
      </p:sp>
      <p:sp>
        <p:nvSpPr>
          <p:cNvPr id="4" name="Footer Placeholder 3">
            <a:extLst>
              <a:ext uri="{FF2B5EF4-FFF2-40B4-BE49-F238E27FC236}">
                <a16:creationId xmlns:a16="http://schemas.microsoft.com/office/drawing/2014/main" id="{BC4C83CE-EC9B-40C4-BD7A-48797AE5B1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EE9A75D-9B4E-4704-98C7-2A42472F118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4CC6D6D-E986-427F-AD9C-4E9408DDBE53}" type="slidenum">
              <a:rPr lang="en-US" smtClean="0"/>
              <a:t>‹#›</a:t>
            </a:fld>
            <a:endParaRPr lang="en-US" dirty="0"/>
          </a:p>
        </p:txBody>
      </p:sp>
    </p:spTree>
    <p:extLst>
      <p:ext uri="{BB962C8B-B14F-4D97-AF65-F5344CB8AC3E}">
        <p14:creationId xmlns:p14="http://schemas.microsoft.com/office/powerpoint/2010/main" val="2998774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86E6E5-5A19-4AE7-8D4E-049C5315C9A0}" type="datetimeFigureOut">
              <a:rPr lang="en-US" smtClean="0"/>
              <a:t>9/22/2024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5A580F-E35D-42E1-AF82-E41CC201EA91}" type="slidenum">
              <a:rPr lang="en-US" smtClean="0"/>
              <a:t>‹#›</a:t>
            </a:fld>
            <a:endParaRPr lang="en-US" dirty="0"/>
          </a:p>
        </p:txBody>
      </p:sp>
    </p:spTree>
    <p:extLst>
      <p:ext uri="{BB962C8B-B14F-4D97-AF65-F5344CB8AC3E}">
        <p14:creationId xmlns:p14="http://schemas.microsoft.com/office/powerpoint/2010/main" val="1453680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a:t>
            </a:fld>
            <a:endParaRPr lang="en-US" dirty="0"/>
          </a:p>
        </p:txBody>
      </p:sp>
    </p:spTree>
    <p:extLst>
      <p:ext uri="{BB962C8B-B14F-4D97-AF65-F5344CB8AC3E}">
        <p14:creationId xmlns:p14="http://schemas.microsoft.com/office/powerpoint/2010/main" val="2934884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10</a:t>
            </a:fld>
            <a:endParaRPr lang="en-US" dirty="0"/>
          </a:p>
        </p:txBody>
      </p:sp>
    </p:spTree>
    <p:extLst>
      <p:ext uri="{BB962C8B-B14F-4D97-AF65-F5344CB8AC3E}">
        <p14:creationId xmlns:p14="http://schemas.microsoft.com/office/powerpoint/2010/main" val="35522441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11</a:t>
            </a:fld>
            <a:endParaRPr lang="en-US" dirty="0"/>
          </a:p>
        </p:txBody>
      </p:sp>
    </p:spTree>
    <p:extLst>
      <p:ext uri="{BB962C8B-B14F-4D97-AF65-F5344CB8AC3E}">
        <p14:creationId xmlns:p14="http://schemas.microsoft.com/office/powerpoint/2010/main" val="34122504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12</a:t>
            </a:fld>
            <a:endParaRPr lang="en-US" dirty="0"/>
          </a:p>
        </p:txBody>
      </p:sp>
    </p:spTree>
    <p:extLst>
      <p:ext uri="{BB962C8B-B14F-4D97-AF65-F5344CB8AC3E}">
        <p14:creationId xmlns:p14="http://schemas.microsoft.com/office/powerpoint/2010/main" val="5579987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13</a:t>
            </a:fld>
            <a:endParaRPr lang="en-US" dirty="0"/>
          </a:p>
        </p:txBody>
      </p:sp>
    </p:spTree>
    <p:extLst>
      <p:ext uri="{BB962C8B-B14F-4D97-AF65-F5344CB8AC3E}">
        <p14:creationId xmlns:p14="http://schemas.microsoft.com/office/powerpoint/2010/main" val="36105380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14</a:t>
            </a:fld>
            <a:endParaRPr lang="en-US" dirty="0"/>
          </a:p>
        </p:txBody>
      </p:sp>
    </p:spTree>
    <p:extLst>
      <p:ext uri="{BB962C8B-B14F-4D97-AF65-F5344CB8AC3E}">
        <p14:creationId xmlns:p14="http://schemas.microsoft.com/office/powerpoint/2010/main" val="15686134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15</a:t>
            </a:fld>
            <a:endParaRPr lang="en-US" dirty="0"/>
          </a:p>
        </p:txBody>
      </p:sp>
    </p:spTree>
    <p:extLst>
      <p:ext uri="{BB962C8B-B14F-4D97-AF65-F5344CB8AC3E}">
        <p14:creationId xmlns:p14="http://schemas.microsoft.com/office/powerpoint/2010/main" val="15993948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16</a:t>
            </a:fld>
            <a:endParaRPr lang="en-US" dirty="0"/>
          </a:p>
        </p:txBody>
      </p:sp>
    </p:spTree>
    <p:extLst>
      <p:ext uri="{BB962C8B-B14F-4D97-AF65-F5344CB8AC3E}">
        <p14:creationId xmlns:p14="http://schemas.microsoft.com/office/powerpoint/2010/main" val="26486671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17</a:t>
            </a:fld>
            <a:endParaRPr lang="en-US" dirty="0"/>
          </a:p>
        </p:txBody>
      </p:sp>
    </p:spTree>
    <p:extLst>
      <p:ext uri="{BB962C8B-B14F-4D97-AF65-F5344CB8AC3E}">
        <p14:creationId xmlns:p14="http://schemas.microsoft.com/office/powerpoint/2010/main" val="6381018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18</a:t>
            </a:fld>
            <a:endParaRPr lang="en-US" dirty="0"/>
          </a:p>
        </p:txBody>
      </p:sp>
    </p:spTree>
    <p:extLst>
      <p:ext uri="{BB962C8B-B14F-4D97-AF65-F5344CB8AC3E}">
        <p14:creationId xmlns:p14="http://schemas.microsoft.com/office/powerpoint/2010/main" val="26844125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19</a:t>
            </a:fld>
            <a:endParaRPr lang="en-US" dirty="0"/>
          </a:p>
        </p:txBody>
      </p:sp>
    </p:spTree>
    <p:extLst>
      <p:ext uri="{BB962C8B-B14F-4D97-AF65-F5344CB8AC3E}">
        <p14:creationId xmlns:p14="http://schemas.microsoft.com/office/powerpoint/2010/main" val="143833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a:t>
            </a:fld>
            <a:endParaRPr lang="en-US" dirty="0"/>
          </a:p>
        </p:txBody>
      </p:sp>
    </p:spTree>
    <p:extLst>
      <p:ext uri="{BB962C8B-B14F-4D97-AF65-F5344CB8AC3E}">
        <p14:creationId xmlns:p14="http://schemas.microsoft.com/office/powerpoint/2010/main" val="10033445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20</a:t>
            </a:fld>
            <a:endParaRPr lang="en-US" dirty="0"/>
          </a:p>
        </p:txBody>
      </p:sp>
    </p:spTree>
    <p:extLst>
      <p:ext uri="{BB962C8B-B14F-4D97-AF65-F5344CB8AC3E}">
        <p14:creationId xmlns:p14="http://schemas.microsoft.com/office/powerpoint/2010/main" val="23288999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21</a:t>
            </a:fld>
            <a:endParaRPr lang="en-US" dirty="0"/>
          </a:p>
        </p:txBody>
      </p:sp>
    </p:spTree>
    <p:extLst>
      <p:ext uri="{BB962C8B-B14F-4D97-AF65-F5344CB8AC3E}">
        <p14:creationId xmlns:p14="http://schemas.microsoft.com/office/powerpoint/2010/main" val="2105213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22</a:t>
            </a:fld>
            <a:endParaRPr lang="en-US" dirty="0"/>
          </a:p>
        </p:txBody>
      </p:sp>
    </p:spTree>
    <p:extLst>
      <p:ext uri="{BB962C8B-B14F-4D97-AF65-F5344CB8AC3E}">
        <p14:creationId xmlns:p14="http://schemas.microsoft.com/office/powerpoint/2010/main" val="16459138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23</a:t>
            </a:fld>
            <a:endParaRPr lang="en-US" dirty="0"/>
          </a:p>
        </p:txBody>
      </p:sp>
    </p:spTree>
    <p:extLst>
      <p:ext uri="{BB962C8B-B14F-4D97-AF65-F5344CB8AC3E}">
        <p14:creationId xmlns:p14="http://schemas.microsoft.com/office/powerpoint/2010/main" val="35700898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24</a:t>
            </a:fld>
            <a:endParaRPr lang="en-US" dirty="0"/>
          </a:p>
        </p:txBody>
      </p:sp>
    </p:spTree>
    <p:extLst>
      <p:ext uri="{BB962C8B-B14F-4D97-AF65-F5344CB8AC3E}">
        <p14:creationId xmlns:p14="http://schemas.microsoft.com/office/powerpoint/2010/main" val="11457205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25</a:t>
            </a:fld>
            <a:endParaRPr lang="en-US" dirty="0"/>
          </a:p>
        </p:txBody>
      </p:sp>
    </p:spTree>
    <p:extLst>
      <p:ext uri="{BB962C8B-B14F-4D97-AF65-F5344CB8AC3E}">
        <p14:creationId xmlns:p14="http://schemas.microsoft.com/office/powerpoint/2010/main" val="219647313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26</a:t>
            </a:fld>
            <a:endParaRPr lang="en-US" dirty="0"/>
          </a:p>
        </p:txBody>
      </p:sp>
    </p:spTree>
    <p:extLst>
      <p:ext uri="{BB962C8B-B14F-4D97-AF65-F5344CB8AC3E}">
        <p14:creationId xmlns:p14="http://schemas.microsoft.com/office/powerpoint/2010/main" val="177505984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27</a:t>
            </a:fld>
            <a:endParaRPr lang="en-US" dirty="0"/>
          </a:p>
        </p:txBody>
      </p:sp>
    </p:spTree>
    <p:extLst>
      <p:ext uri="{BB962C8B-B14F-4D97-AF65-F5344CB8AC3E}">
        <p14:creationId xmlns:p14="http://schemas.microsoft.com/office/powerpoint/2010/main" val="42192763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28</a:t>
            </a:fld>
            <a:endParaRPr lang="en-US" dirty="0"/>
          </a:p>
        </p:txBody>
      </p:sp>
    </p:spTree>
    <p:extLst>
      <p:ext uri="{BB962C8B-B14F-4D97-AF65-F5344CB8AC3E}">
        <p14:creationId xmlns:p14="http://schemas.microsoft.com/office/powerpoint/2010/main" val="351520187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29</a:t>
            </a:fld>
            <a:endParaRPr lang="en-US" dirty="0"/>
          </a:p>
        </p:txBody>
      </p:sp>
    </p:spTree>
    <p:extLst>
      <p:ext uri="{BB962C8B-B14F-4D97-AF65-F5344CB8AC3E}">
        <p14:creationId xmlns:p14="http://schemas.microsoft.com/office/powerpoint/2010/main" val="3523149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a:t>
            </a:fld>
            <a:endParaRPr lang="en-US" dirty="0"/>
          </a:p>
        </p:txBody>
      </p:sp>
    </p:spTree>
    <p:extLst>
      <p:ext uri="{BB962C8B-B14F-4D97-AF65-F5344CB8AC3E}">
        <p14:creationId xmlns:p14="http://schemas.microsoft.com/office/powerpoint/2010/main" val="427856644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30</a:t>
            </a:fld>
            <a:endParaRPr lang="en-US" dirty="0"/>
          </a:p>
        </p:txBody>
      </p:sp>
    </p:spTree>
    <p:extLst>
      <p:ext uri="{BB962C8B-B14F-4D97-AF65-F5344CB8AC3E}">
        <p14:creationId xmlns:p14="http://schemas.microsoft.com/office/powerpoint/2010/main" val="26552995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31</a:t>
            </a:fld>
            <a:endParaRPr lang="en-US" dirty="0"/>
          </a:p>
        </p:txBody>
      </p:sp>
    </p:spTree>
    <p:extLst>
      <p:ext uri="{BB962C8B-B14F-4D97-AF65-F5344CB8AC3E}">
        <p14:creationId xmlns:p14="http://schemas.microsoft.com/office/powerpoint/2010/main" val="288347758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32</a:t>
            </a:fld>
            <a:endParaRPr lang="en-US" dirty="0"/>
          </a:p>
        </p:txBody>
      </p:sp>
    </p:spTree>
    <p:extLst>
      <p:ext uri="{BB962C8B-B14F-4D97-AF65-F5344CB8AC3E}">
        <p14:creationId xmlns:p14="http://schemas.microsoft.com/office/powerpoint/2010/main" val="349498411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33</a:t>
            </a:fld>
            <a:endParaRPr lang="en-US" dirty="0"/>
          </a:p>
        </p:txBody>
      </p:sp>
    </p:spTree>
    <p:extLst>
      <p:ext uri="{BB962C8B-B14F-4D97-AF65-F5344CB8AC3E}">
        <p14:creationId xmlns:p14="http://schemas.microsoft.com/office/powerpoint/2010/main" val="360792663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34</a:t>
            </a:fld>
            <a:endParaRPr lang="en-US" dirty="0"/>
          </a:p>
        </p:txBody>
      </p:sp>
    </p:spTree>
    <p:extLst>
      <p:ext uri="{BB962C8B-B14F-4D97-AF65-F5344CB8AC3E}">
        <p14:creationId xmlns:p14="http://schemas.microsoft.com/office/powerpoint/2010/main" val="331676410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35</a:t>
            </a:fld>
            <a:endParaRPr lang="en-US" dirty="0"/>
          </a:p>
        </p:txBody>
      </p:sp>
    </p:spTree>
    <p:extLst>
      <p:ext uri="{BB962C8B-B14F-4D97-AF65-F5344CB8AC3E}">
        <p14:creationId xmlns:p14="http://schemas.microsoft.com/office/powerpoint/2010/main" val="337921494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36</a:t>
            </a:fld>
            <a:endParaRPr lang="en-US" dirty="0"/>
          </a:p>
        </p:txBody>
      </p:sp>
    </p:spTree>
    <p:extLst>
      <p:ext uri="{BB962C8B-B14F-4D97-AF65-F5344CB8AC3E}">
        <p14:creationId xmlns:p14="http://schemas.microsoft.com/office/powerpoint/2010/main" val="57872888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37</a:t>
            </a:fld>
            <a:endParaRPr lang="en-US" dirty="0"/>
          </a:p>
        </p:txBody>
      </p:sp>
    </p:spTree>
    <p:extLst>
      <p:ext uri="{BB962C8B-B14F-4D97-AF65-F5344CB8AC3E}">
        <p14:creationId xmlns:p14="http://schemas.microsoft.com/office/powerpoint/2010/main" val="238615265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38</a:t>
            </a:fld>
            <a:endParaRPr lang="en-US" dirty="0"/>
          </a:p>
        </p:txBody>
      </p:sp>
    </p:spTree>
    <p:extLst>
      <p:ext uri="{BB962C8B-B14F-4D97-AF65-F5344CB8AC3E}">
        <p14:creationId xmlns:p14="http://schemas.microsoft.com/office/powerpoint/2010/main" val="280746540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39</a:t>
            </a:fld>
            <a:endParaRPr lang="en-US" dirty="0"/>
          </a:p>
        </p:txBody>
      </p:sp>
    </p:spTree>
    <p:extLst>
      <p:ext uri="{BB962C8B-B14F-4D97-AF65-F5344CB8AC3E}">
        <p14:creationId xmlns:p14="http://schemas.microsoft.com/office/powerpoint/2010/main" val="18895685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a:t>
            </a:fld>
            <a:endParaRPr lang="en-US" dirty="0"/>
          </a:p>
        </p:txBody>
      </p:sp>
    </p:spTree>
    <p:extLst>
      <p:ext uri="{BB962C8B-B14F-4D97-AF65-F5344CB8AC3E}">
        <p14:creationId xmlns:p14="http://schemas.microsoft.com/office/powerpoint/2010/main" val="162345480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40</a:t>
            </a:fld>
            <a:endParaRPr lang="en-US" dirty="0"/>
          </a:p>
        </p:txBody>
      </p:sp>
    </p:spTree>
    <p:extLst>
      <p:ext uri="{BB962C8B-B14F-4D97-AF65-F5344CB8AC3E}">
        <p14:creationId xmlns:p14="http://schemas.microsoft.com/office/powerpoint/2010/main" val="275026389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41</a:t>
            </a:fld>
            <a:endParaRPr lang="en-US" dirty="0"/>
          </a:p>
        </p:txBody>
      </p:sp>
    </p:spTree>
    <p:extLst>
      <p:ext uri="{BB962C8B-B14F-4D97-AF65-F5344CB8AC3E}">
        <p14:creationId xmlns:p14="http://schemas.microsoft.com/office/powerpoint/2010/main" val="34035372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a:t>
            </a:fld>
            <a:endParaRPr lang="en-US" dirty="0"/>
          </a:p>
        </p:txBody>
      </p:sp>
    </p:spTree>
    <p:extLst>
      <p:ext uri="{BB962C8B-B14F-4D97-AF65-F5344CB8AC3E}">
        <p14:creationId xmlns:p14="http://schemas.microsoft.com/office/powerpoint/2010/main" val="33394949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a:t>
            </a:fld>
            <a:endParaRPr lang="en-US" dirty="0"/>
          </a:p>
        </p:txBody>
      </p:sp>
    </p:spTree>
    <p:extLst>
      <p:ext uri="{BB962C8B-B14F-4D97-AF65-F5344CB8AC3E}">
        <p14:creationId xmlns:p14="http://schemas.microsoft.com/office/powerpoint/2010/main" val="11714440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7</a:t>
            </a:fld>
            <a:endParaRPr lang="en-US" dirty="0"/>
          </a:p>
        </p:txBody>
      </p:sp>
    </p:spTree>
    <p:extLst>
      <p:ext uri="{BB962C8B-B14F-4D97-AF65-F5344CB8AC3E}">
        <p14:creationId xmlns:p14="http://schemas.microsoft.com/office/powerpoint/2010/main" val="17244956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8</a:t>
            </a:fld>
            <a:endParaRPr lang="en-US" dirty="0"/>
          </a:p>
        </p:txBody>
      </p:sp>
    </p:spTree>
    <p:extLst>
      <p:ext uri="{BB962C8B-B14F-4D97-AF65-F5344CB8AC3E}">
        <p14:creationId xmlns:p14="http://schemas.microsoft.com/office/powerpoint/2010/main" val="25381325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9</a:t>
            </a:fld>
            <a:endParaRPr lang="en-US" dirty="0"/>
          </a:p>
        </p:txBody>
      </p:sp>
    </p:spTree>
    <p:extLst>
      <p:ext uri="{BB962C8B-B14F-4D97-AF65-F5344CB8AC3E}">
        <p14:creationId xmlns:p14="http://schemas.microsoft.com/office/powerpoint/2010/main" val="30969711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450219008"/>
      </p:ext>
    </p:extLst>
  </p:cSld>
  <p:clrMapOvr>
    <a:masterClrMapping/>
  </p:clrMapOvr>
  <p:hf hdr="0" ftr="0" dt="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63253305"/>
      </p:ext>
    </p:extLst>
  </p:cSld>
  <p:clrMapOvr>
    <a:masterClrMapping/>
  </p:clrMapOvr>
  <p:hf hdr="0" ftr="0" dt="0"/>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1143217190"/>
      </p:ext>
    </p:extLst>
  </p:cSld>
  <p:clrMapOvr>
    <a:masterClrMapping/>
  </p:clrMapOvr>
  <p:hf hdr="0" ftr="0" dt="0"/>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bg>
      <p:bgRef idx="1001">
        <a:schemeClr val="bg1"/>
      </p:bgRef>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9AE8321-5884-9E75-1272-926961F3131D}"/>
              </a:ext>
            </a:extLst>
          </p:cNvPr>
          <p:cNvSpPr>
            <a:spLocks noGrp="1"/>
          </p:cNvSpPr>
          <p:nvPr>
            <p:ph type="title" hasCustomPrompt="1"/>
          </p:nvPr>
        </p:nvSpPr>
        <p:spPr>
          <a:xfrm>
            <a:off x="685800" y="908591"/>
            <a:ext cx="4058728" cy="5225507"/>
          </a:xfrm>
        </p:spPr>
        <p:txBody>
          <a:bodyPr anchor="t">
            <a:normAutofit/>
          </a:bodyPr>
          <a:lstStyle>
            <a:lvl1pPr>
              <a:defRPr sz="3200"/>
            </a:lvl1pPr>
          </a:lstStyle>
          <a:p>
            <a:r>
              <a:rPr lang="en-US" dirty="0"/>
              <a:t>Click to add title</a:t>
            </a:r>
          </a:p>
        </p:txBody>
      </p:sp>
      <p:sp>
        <p:nvSpPr>
          <p:cNvPr id="9" name="Picture Placeholder 8">
            <a:extLst>
              <a:ext uri="{FF2B5EF4-FFF2-40B4-BE49-F238E27FC236}">
                <a16:creationId xmlns:a16="http://schemas.microsoft.com/office/drawing/2014/main" id="{B22DF521-FA73-0B43-D1F3-A28543BA84E8}"/>
              </a:ext>
            </a:extLst>
          </p:cNvPr>
          <p:cNvSpPr>
            <a:spLocks noGrp="1"/>
          </p:cNvSpPr>
          <p:nvPr>
            <p:ph type="pic" sz="quarter" idx="10" hasCustomPrompt="1"/>
          </p:nvPr>
        </p:nvSpPr>
        <p:spPr>
          <a:xfrm>
            <a:off x="5699125" y="0"/>
            <a:ext cx="5786438" cy="6134100"/>
          </a:xfrm>
        </p:spPr>
        <p:txBody>
          <a:bodyPr/>
          <a:lstStyle>
            <a:lvl1pPr marL="0" indent="0" algn="ctr">
              <a:buNone/>
              <a:defRPr/>
            </a:lvl1pPr>
          </a:lstStyle>
          <a:p>
            <a:r>
              <a:rPr lang="en-US" dirty="0"/>
              <a:t>Click icon to insert picture</a:t>
            </a:r>
          </a:p>
        </p:txBody>
      </p:sp>
      <p:sp>
        <p:nvSpPr>
          <p:cNvPr id="4" name="Slide Number Placeholder 5">
            <a:extLst>
              <a:ext uri="{FF2B5EF4-FFF2-40B4-BE49-F238E27FC236}">
                <a16:creationId xmlns:a16="http://schemas.microsoft.com/office/drawing/2014/main" id="{400E6515-DDBF-35F4-5C9E-FF113FD164EF}"/>
              </a:ext>
            </a:extLst>
          </p:cNvPr>
          <p:cNvSpPr>
            <a:spLocks noGrp="1"/>
          </p:cNvSpPr>
          <p:nvPr>
            <p:ph type="sldNum" sz="quarter" idx="4"/>
          </p:nvPr>
        </p:nvSpPr>
        <p:spPr>
          <a:xfrm>
            <a:off x="10919012" y="6274074"/>
            <a:ext cx="672354" cy="583926"/>
          </a:xfrm>
          <a:prstGeom prst="rect">
            <a:avLst/>
          </a:prstGeom>
        </p:spPr>
        <p:txBody>
          <a:bodyPr vert="horz" lIns="91440" tIns="45720" rIns="91440" bIns="45720" rtlCol="0" anchor="t"/>
          <a:lstStyle>
            <a:lvl1pPr algn="r">
              <a:defRPr sz="1400">
                <a:solidFill>
                  <a:schemeClr val="tx1"/>
                </a:solidFill>
              </a:defRPr>
            </a:lvl1pPr>
          </a:lstStyle>
          <a:p>
            <a:fld id="{C3DB2ADC-AF19-4574-8C10-79B5B04FCA27}" type="slidenum">
              <a:rPr lang="en-US" smtClean="0"/>
              <a:pPr/>
              <a:t>‹#›</a:t>
            </a:fld>
            <a:endParaRPr lang="en-US" dirty="0"/>
          </a:p>
        </p:txBody>
      </p:sp>
      <p:cxnSp>
        <p:nvCxnSpPr>
          <p:cNvPr id="3" name="Straight Connector 2">
            <a:extLst>
              <a:ext uri="{FF2B5EF4-FFF2-40B4-BE49-F238E27FC236}">
                <a16:creationId xmlns:a16="http://schemas.microsoft.com/office/drawing/2014/main" id="{8B32A424-7EFB-F80C-2BDA-94D103A55F77}"/>
              </a:ext>
              <a:ext uri="{C183D7F6-B498-43B3-948B-1728B52AA6E4}">
                <adec:decorative xmlns:adec="http://schemas.microsoft.com/office/drawing/2017/decorative" val="1"/>
              </a:ext>
            </a:extLst>
          </p:cNvPr>
          <p:cNvCxnSpPr>
            <a:cxnSpLocks/>
          </p:cNvCxnSpPr>
          <p:nvPr userDrawn="1"/>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68EFEEF-ABDC-22C9-C5DB-0494BEB8687D}"/>
              </a:ext>
              <a:ext uri="{C183D7F6-B498-43B3-948B-1728B52AA6E4}">
                <adec:decorative xmlns:adec="http://schemas.microsoft.com/office/drawing/2017/decorative" val="1"/>
              </a:ext>
            </a:extLst>
          </p:cNvPr>
          <p:cNvCxnSpPr>
            <a:cxnSpLocks/>
          </p:cNvCxnSpPr>
          <p:nvPr userDrawn="1"/>
        </p:nvCxnSpPr>
        <p:spPr>
          <a:xfrm>
            <a:off x="5699342" y="6136928"/>
            <a:ext cx="57867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7000167"/>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745873196"/>
      </p:ext>
    </p:extLst>
  </p:cSld>
  <p:clrMapOvr>
    <a:masterClrMapping/>
  </p:clrMapOvr>
  <p:hf hdr="0" ftr="0" dt="0"/>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98288688"/>
      </p:ext>
    </p:extLst>
  </p:cSld>
  <p:clrMapOvr>
    <a:masterClrMapping/>
  </p:clrMapOvr>
  <p:hf hdr="0" ftr="0" dt="0"/>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5649623"/>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7580471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84721540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253909909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4230824194"/>
      </p:ext>
    </p:extLst>
  </p:cSld>
  <p:clrMapOvr>
    <a:masterClrMapping/>
  </p:clrMapOvr>
  <p:hf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162754729"/>
      </p:ext>
    </p:extLst>
  </p:cSld>
  <p:clrMapOvr>
    <a:masterClrMapping/>
  </p:clrMapOvr>
  <p:hf hdr="0" ftr="0" dt="0"/>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C3DB2ADC-AF19-4574-8C10-79B5B04FCA27}" type="slidenum">
              <a:rPr lang="en-US" smtClean="0"/>
              <a:pPr/>
              <a:t>‹#›</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180197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Lst>
  <p:hf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672">
          <p15:clr>
            <a:srgbClr val="F26B43"/>
          </p15:clr>
        </p15:guide>
        <p15:guide id="4" orient="horz" pos="912">
          <p15:clr>
            <a:srgbClr val="F26B43"/>
          </p15:clr>
        </p15:guide>
        <p15:guide id="5" pos="7176">
          <p15:clr>
            <a:srgbClr val="F26B43"/>
          </p15:clr>
        </p15:guide>
        <p15:guide id="6" pos="504">
          <p15:clr>
            <a:srgbClr val="F26B43"/>
          </p15:clr>
        </p15:guide>
        <p15:guide id="7" orient="horz" pos="3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9.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0.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Chapter 11</a:t>
            </a:r>
            <a:br>
              <a:rPr lang="en-US" dirty="0"/>
            </a:br>
            <a:br>
              <a:rPr lang="en-US" dirty="0"/>
            </a:br>
            <a:r>
              <a:rPr lang="en-US" dirty="0"/>
              <a:t>Wilderness Preservation</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22288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definitions of “wilderness” (cont’d):</a:t>
            </a:r>
            <a:br>
              <a:rPr lang="en-US" sz="2700" dirty="0"/>
            </a:br>
            <a:br>
              <a:rPr lang="en-US" sz="2700" dirty="0"/>
            </a:br>
            <a:r>
              <a:rPr lang="en-US" sz="2700" dirty="0"/>
              <a:t>Criteria for inclusion as a protected wilderness:</a:t>
            </a:r>
            <a:br>
              <a:rPr lang="en-US" sz="2700" dirty="0"/>
            </a:br>
            <a:br>
              <a:rPr lang="en-US" sz="2700" dirty="0"/>
            </a:br>
            <a:r>
              <a:rPr lang="en-US" sz="2700" dirty="0"/>
              <a:t>* federal land</a:t>
            </a:r>
            <a:br>
              <a:rPr lang="en-US" sz="2700" dirty="0"/>
            </a:br>
            <a:r>
              <a:rPr lang="en-US" sz="2700" dirty="0"/>
              <a:t>* at least 5,000 acres in size</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477639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definitions of “wilderness” (cont’d):</a:t>
            </a:r>
            <a:br>
              <a:rPr lang="en-US" sz="2700" dirty="0"/>
            </a:br>
            <a:br>
              <a:rPr lang="en-US" sz="2700" dirty="0"/>
            </a:br>
            <a:r>
              <a:rPr lang="en-US" sz="2700" dirty="0"/>
              <a:t>Criteria (cont’d):</a:t>
            </a:r>
            <a:br>
              <a:rPr lang="en-US" sz="2700" dirty="0"/>
            </a:br>
            <a:br>
              <a:rPr lang="en-US" sz="2700" dirty="0"/>
            </a:br>
            <a:r>
              <a:rPr lang="en-US" sz="2700" dirty="0"/>
              <a:t>* no permanent improvements (e.g., roads) or human inhabitants</a:t>
            </a:r>
            <a:br>
              <a:rPr lang="en-US" sz="2700" dirty="0"/>
            </a:br>
            <a:br>
              <a:rPr lang="en-US" sz="2700" dirty="0"/>
            </a:br>
            <a:r>
              <a:rPr lang="en-US" sz="2700" dirty="0"/>
              <a:t>*retains its primeval character with human impacts substantially unnoticeable</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5710304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definitions of “wilderness” (cont’d):</a:t>
            </a:r>
            <a:br>
              <a:rPr lang="en-US" sz="2700" dirty="0"/>
            </a:br>
            <a:br>
              <a:rPr lang="en-US" sz="2700" dirty="0"/>
            </a:br>
            <a:r>
              <a:rPr lang="en-US" sz="2700" dirty="0"/>
              <a:t>Criteria (cont’d):</a:t>
            </a:r>
            <a:br>
              <a:rPr lang="en-US" sz="2700" dirty="0"/>
            </a:br>
            <a:br>
              <a:rPr lang="en-US" sz="2700" dirty="0"/>
            </a:br>
            <a:r>
              <a:rPr lang="en-US" sz="2700" dirty="0"/>
              <a:t>* offers outstanding opportunities for solitude or a primitive and unconfined type of recreation.</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4627507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definitions of “wilderness” (cont’d):</a:t>
            </a:r>
            <a:br>
              <a:rPr lang="en-US" sz="2700" dirty="0"/>
            </a:br>
            <a:br>
              <a:rPr lang="en-US" sz="2700" dirty="0"/>
            </a:br>
            <a:r>
              <a:rPr lang="en-US" sz="2700" dirty="0"/>
              <a:t>Criteria (cont’d):</a:t>
            </a:r>
            <a:br>
              <a:rPr lang="en-US" sz="2700" dirty="0"/>
            </a:br>
            <a:br>
              <a:rPr lang="en-US" sz="2700" dirty="0"/>
            </a:br>
            <a:r>
              <a:rPr lang="en-US" sz="2700" dirty="0"/>
              <a:t>* may also contain ecological, geological, or other features of scientific, educational, scenic, or historical value.</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8223180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definitions of “wilderness” (cont’d):</a:t>
            </a:r>
            <a:br>
              <a:rPr lang="en-US" sz="2700" dirty="0"/>
            </a:br>
            <a:br>
              <a:rPr lang="en-US" sz="2700" dirty="0"/>
            </a:br>
            <a:r>
              <a:rPr lang="en-US" sz="2200" dirty="0"/>
              <a:t>a fourth and final definition:</a:t>
            </a:r>
            <a:br>
              <a:rPr lang="en-US" sz="2200" dirty="0"/>
            </a:br>
            <a:br>
              <a:rPr lang="en-US" sz="2200" dirty="0"/>
            </a:br>
            <a:r>
              <a:rPr lang="en-US" sz="2200" dirty="0"/>
              <a:t>The De facto definition =</a:t>
            </a:r>
            <a:br>
              <a:rPr lang="en-US" sz="2200" dirty="0"/>
            </a:br>
            <a:br>
              <a:rPr lang="en-US" sz="2200" dirty="0"/>
            </a:br>
            <a:r>
              <a:rPr lang="en-US" sz="2200" dirty="0"/>
              <a:t>Primeval lands that meet the federal criteria of protectable wilderness but have not so far been protected.</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1619489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Common human-centered arguments for wilderness protection:</a:t>
            </a:r>
            <a:br>
              <a:rPr lang="en-US" sz="2700" dirty="0"/>
            </a:br>
            <a:br>
              <a:rPr lang="en-US" sz="2700" dirty="0"/>
            </a:br>
            <a:r>
              <a:rPr lang="en-US" sz="2700" dirty="0"/>
              <a:t>1.The ecological services argument: Wilderness areas act as carbon sinks, produce oxygen, and provide other important ecological services.</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2477744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Common arguments (cont’d):</a:t>
            </a:r>
            <a:br>
              <a:rPr lang="en-US" sz="2700" dirty="0"/>
            </a:br>
            <a:br>
              <a:rPr lang="en-US" sz="2700" dirty="0"/>
            </a:br>
            <a:r>
              <a:rPr lang="en-US" sz="2700" dirty="0"/>
              <a:t>2. The cure-for-cancer argument: If wilderness areas disappear, many potential life-saving medicines may be lost.</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6486473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Common arguments (cont’d):</a:t>
            </a:r>
            <a:br>
              <a:rPr lang="en-US" sz="2700" dirty="0"/>
            </a:br>
            <a:br>
              <a:rPr lang="en-US" sz="2700" dirty="0"/>
            </a:br>
            <a:r>
              <a:rPr lang="en-US" sz="2700" dirty="0"/>
              <a:t>3. The art Gallery argument: Wilderness areas often include places of great scenic beauty.</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0256622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Common arguments (cont’d):</a:t>
            </a:r>
            <a:br>
              <a:rPr lang="en-US" sz="2700" dirty="0"/>
            </a:br>
            <a:br>
              <a:rPr lang="en-US" sz="2700" dirty="0"/>
            </a:br>
            <a:r>
              <a:rPr lang="en-US" sz="2700" dirty="0"/>
              <a:t>4. The recreation argument: Wilderness areas provide unique and incomparable opportunities for backpacking, canoeing, and other outdoor recreations.</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4507516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Common arguments (cont’d):</a:t>
            </a:r>
            <a:br>
              <a:rPr lang="en-US" sz="2700" dirty="0"/>
            </a:br>
            <a:br>
              <a:rPr lang="en-US" sz="2700" dirty="0"/>
            </a:br>
            <a:r>
              <a:rPr lang="en-US" sz="2700" dirty="0"/>
              <a:t>5. The therapy argument: Wild places can provide “nature therapy,” chicken soup for stressed out urbanites.</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27591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Wilderness preservation:</a:t>
            </a:r>
            <a:br>
              <a:rPr lang="en-US" dirty="0"/>
            </a:br>
            <a:br>
              <a:rPr lang="en-US" dirty="0"/>
            </a:br>
            <a:r>
              <a:rPr lang="en-US" dirty="0"/>
              <a:t>--</a:t>
            </a:r>
            <a:r>
              <a:rPr lang="en-US" sz="2700" dirty="0"/>
              <a:t>“America’s best Idea”? (Ken Burns), OR</a:t>
            </a:r>
            <a:br>
              <a:rPr lang="en-US" sz="2700" dirty="0"/>
            </a:br>
            <a:br>
              <a:rPr lang="en-US" sz="2700" dirty="0"/>
            </a:br>
            <a:r>
              <a:rPr lang="en-US" sz="2700" dirty="0"/>
              <a:t>--racist, contradictory, and scientifically ungrounded obsession of America’s cultural and economic elite?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5515930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Common arguments (cont’d):</a:t>
            </a:r>
            <a:br>
              <a:rPr lang="en-US" sz="2700" dirty="0"/>
            </a:br>
            <a:br>
              <a:rPr lang="en-US" sz="2700" dirty="0"/>
            </a:br>
            <a:r>
              <a:rPr lang="en-US" sz="2700" dirty="0"/>
              <a:t>6. The classroom argument: Time spent in wild places can teach humility, respect for nature, and other important lessons.</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3494211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Common arguments (cont’d):</a:t>
            </a:r>
            <a:br>
              <a:rPr lang="en-US" sz="2700" dirty="0"/>
            </a:br>
            <a:br>
              <a:rPr lang="en-US" sz="2700" dirty="0"/>
            </a:br>
            <a:r>
              <a:rPr lang="en-US" sz="2700" dirty="0"/>
              <a:t>7. The character-building argument: Wilderness experiences can teach self-reliance, hardihood, resourcefulness, and other important virtues.</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0332386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Common arguments (cont’d):</a:t>
            </a:r>
            <a:br>
              <a:rPr lang="en-US" sz="2700" dirty="0"/>
            </a:br>
            <a:br>
              <a:rPr lang="en-US" sz="2700" dirty="0"/>
            </a:br>
            <a:r>
              <a:rPr lang="en-US" sz="2700" dirty="0"/>
              <a:t>8. The future generations argument: Wild places can provide special “bucket list” experiences that should not be foreclosed to future generations.</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3819496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In addition to these common anthropocentric arguments for wilderness protection, biocentric arguments can also be offered, including:</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8469629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Biocentric arguments for wilderness protection (cont’d):</a:t>
            </a:r>
            <a:br>
              <a:rPr lang="en-US" sz="2700" dirty="0"/>
            </a:br>
            <a:br>
              <a:rPr lang="en-US" sz="2700" dirty="0"/>
            </a:br>
            <a:r>
              <a:rPr lang="en-US" sz="2700" dirty="0"/>
              <a:t>1. The animal welfare argument: When wilderness areas are lost, animals suffer and lose their habitats.</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494570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Biocentric arguments for wilderness protection (cont’d):</a:t>
            </a:r>
            <a:br>
              <a:rPr lang="en-US" sz="2700" dirty="0"/>
            </a:br>
            <a:br>
              <a:rPr lang="en-US" sz="2700" dirty="0"/>
            </a:br>
            <a:r>
              <a:rPr lang="en-US" sz="2700" dirty="0"/>
              <a:t>2. The biodiversity argument: Wilderness plays a crucial role in preserving biodiversity. (well over 50% of land-based biodiversity is found in tropical wilderness.)</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224218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Biocentric arguments for wilderness protection (cont’d):</a:t>
            </a:r>
            <a:br>
              <a:rPr lang="en-US" sz="2700" dirty="0"/>
            </a:br>
            <a:br>
              <a:rPr lang="en-US" sz="2700" dirty="0"/>
            </a:br>
            <a:r>
              <a:rPr lang="en-US" sz="2700" dirty="0"/>
              <a:t>3. The respect for nature argument: A thoroughly human-dominated world without wilderness would reflect an arrogant anthropocentrism that fails to accord nature the respect it deserves.</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365712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Common arguments </a:t>
            </a:r>
            <a:r>
              <a:rPr lang="en-US" sz="2700" u="sng" dirty="0"/>
              <a:t>against</a:t>
            </a:r>
            <a:r>
              <a:rPr lang="en-US" sz="2700" dirty="0"/>
              <a:t> wilderness preservation:</a:t>
            </a:r>
            <a:br>
              <a:rPr lang="en-US" sz="2700" dirty="0"/>
            </a:br>
            <a:br>
              <a:rPr lang="en-US" sz="2700" dirty="0"/>
            </a:br>
            <a:r>
              <a:rPr lang="en-US" sz="2200" dirty="0"/>
              <a:t>1. The incoherence argument: Wilderness areas must be “untrammeled” by humans. But if they are actively managed to preserve their primeval conditions, they </a:t>
            </a:r>
            <a:r>
              <a:rPr lang="en-US" sz="2200" u="sng" dirty="0"/>
              <a:t>would be </a:t>
            </a:r>
            <a:r>
              <a:rPr lang="en-US" sz="2200" dirty="0"/>
              <a:t>trammeled by being artificially preserved unchanged. Thus, the whole idea of wilderness preservation is contradictory.</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7616575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Common arguments (cont’d):</a:t>
            </a:r>
            <a:br>
              <a:rPr lang="en-US" sz="2700" dirty="0"/>
            </a:br>
            <a:br>
              <a:rPr lang="en-US" sz="2700" dirty="0"/>
            </a:br>
            <a:r>
              <a:rPr lang="en-US" sz="2200" dirty="0"/>
              <a:t>Response: This assumes a “purist” view of wilderness that few wilderness advocates actually accept. Wilderness areas need not be completely “pristine” or free from human impacts.</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9778548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Common arguments (cont’d):</a:t>
            </a:r>
            <a:br>
              <a:rPr lang="en-US" sz="2700" dirty="0"/>
            </a:br>
            <a:br>
              <a:rPr lang="en-US" sz="2700" dirty="0"/>
            </a:br>
            <a:r>
              <a:rPr lang="en-US" sz="2100" dirty="0"/>
              <a:t>2. The no-wilderness argument: The idea of wilderness is a myth. The “primeval” and “uninhabited” so-called wilderness European colonists encountered had actually been extensively modified by native peoples.</a:t>
            </a:r>
            <a:br>
              <a:rPr lang="en-US" sz="2100" dirty="0"/>
            </a:br>
            <a:br>
              <a:rPr lang="en-US" sz="2100" dirty="0"/>
            </a:br>
            <a:r>
              <a:rPr lang="en-US" sz="2100" dirty="0"/>
              <a:t>Moreover, no true wilderness exists today because all areas of the earth have been affected by pollution, climate change, etc.</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762601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First, what is “wilderness”?</a:t>
            </a:r>
            <a:br>
              <a:rPr lang="en-US" sz="2700" dirty="0"/>
            </a:br>
            <a:br>
              <a:rPr lang="en-US" sz="2700" dirty="0"/>
            </a:br>
            <a:r>
              <a:rPr lang="en-US" sz="2700" dirty="0"/>
              <a:t>The concept of wilderness has changed over time.</a:t>
            </a:r>
            <a:br>
              <a:rPr lang="en-US" sz="2700" dirty="0"/>
            </a:br>
            <a:br>
              <a:rPr lang="en-US" sz="2700" dirty="0"/>
            </a:br>
            <a:r>
              <a:rPr lang="en-US" sz="2700" dirty="0"/>
              <a:t>The word “wilderness” is derived from the Old English </a:t>
            </a:r>
            <a:r>
              <a:rPr lang="en-US" sz="2700" i="1" dirty="0"/>
              <a:t>wild –</a:t>
            </a:r>
            <a:r>
              <a:rPr lang="en-US" sz="2700" i="1" dirty="0" err="1"/>
              <a:t>deor</a:t>
            </a:r>
            <a:r>
              <a:rPr lang="en-US" sz="2700" i="1" dirty="0"/>
              <a:t>-ness</a:t>
            </a:r>
            <a:r>
              <a:rPr lang="en-US" sz="2700" dirty="0"/>
              <a:t>, “the place of wild beasts,” that is, uninhabited and uncultivated forest.</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3929548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Common arguments (cont’d):</a:t>
            </a:r>
            <a:br>
              <a:rPr lang="en-US" sz="2700" dirty="0"/>
            </a:br>
            <a:br>
              <a:rPr lang="en-US" sz="2700" dirty="0"/>
            </a:br>
            <a:r>
              <a:rPr lang="en-US" sz="2400" dirty="0"/>
              <a:t>Response: This too assumes a purist definition of wilderness.</a:t>
            </a:r>
            <a:br>
              <a:rPr lang="en-US" sz="2400" dirty="0"/>
            </a:br>
            <a:br>
              <a:rPr lang="en-US" sz="2400" dirty="0"/>
            </a:br>
            <a:r>
              <a:rPr lang="en-US" sz="2400" dirty="0"/>
              <a:t>As the Wilderness Act notes, wilderness areas need not be completely free of human impacts.</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6334429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Common arguments (cont’d):</a:t>
            </a:r>
            <a:br>
              <a:rPr lang="en-US" sz="2700" dirty="0"/>
            </a:br>
            <a:br>
              <a:rPr lang="en-US" sz="2700" dirty="0"/>
            </a:br>
            <a:r>
              <a:rPr lang="en-US" sz="2400" dirty="0"/>
              <a:t>3. The ill-gotten gains argument: The very idea of wilderness preservation is morally tainted, because in many cases indigenous peoples were killed or dispossessed to render the areas “uninhabited.”</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6899400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Common arguments (cont’d):</a:t>
            </a:r>
            <a:br>
              <a:rPr lang="en-US" sz="2700" dirty="0"/>
            </a:br>
            <a:br>
              <a:rPr lang="en-US" sz="2700" dirty="0"/>
            </a:br>
            <a:r>
              <a:rPr lang="en-US" sz="2200" dirty="0"/>
              <a:t>response: The argument is faulty in both its factual claims and its logic.</a:t>
            </a:r>
            <a:br>
              <a:rPr lang="en-US" sz="2200" dirty="0"/>
            </a:br>
            <a:br>
              <a:rPr lang="en-US" sz="2200" dirty="0"/>
            </a:br>
            <a:r>
              <a:rPr lang="en-US" sz="2200" dirty="0"/>
              <a:t>Wrong factually because, with few exceptions, native peoples were not killed or removed for the purpose of creating protected wilderness areas (an idea that emerged only in the 20</a:t>
            </a:r>
            <a:r>
              <a:rPr lang="en-US" sz="2200" baseline="30000" dirty="0"/>
              <a:t>th</a:t>
            </a:r>
            <a:r>
              <a:rPr lang="en-US" sz="2200" dirty="0"/>
              <a:t> century).</a:t>
            </a:r>
            <a:br>
              <a:rPr lang="en-US" sz="20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2953456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Common arguments (cont’d):</a:t>
            </a:r>
            <a:br>
              <a:rPr lang="en-US" sz="2000" dirty="0"/>
            </a:br>
            <a:br>
              <a:rPr lang="en-US" sz="2000" dirty="0"/>
            </a:br>
            <a:r>
              <a:rPr lang="en-US" sz="2800" dirty="0"/>
              <a:t>faulty in its logic because it does not follow that an area should not be protected because atrocities once occurred there.</a:t>
            </a:r>
            <a:br>
              <a:rPr lang="en-US" sz="20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8014504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Common arguments (cont’d):</a:t>
            </a:r>
            <a:br>
              <a:rPr lang="en-US" sz="2000" dirty="0"/>
            </a:br>
            <a:br>
              <a:rPr lang="en-US" sz="2000" dirty="0"/>
            </a:br>
            <a:r>
              <a:rPr lang="en-US" sz="2000" dirty="0"/>
              <a:t>4. </a:t>
            </a:r>
            <a:r>
              <a:rPr lang="en-US" sz="2700" dirty="0"/>
              <a:t>The social constructivist argument: For wilderness to exist, it must exist independently of humans. But the very concept of wilderness is a socially constructed idea. So. wilderness does not and cannot exist.</a:t>
            </a:r>
            <a:br>
              <a:rPr lang="en-US" sz="20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6269689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Common arguments (cont’d):</a:t>
            </a:r>
            <a:br>
              <a:rPr lang="en-US" sz="2000" dirty="0"/>
            </a:br>
            <a:br>
              <a:rPr lang="en-US" sz="2000" dirty="0"/>
            </a:br>
            <a:r>
              <a:rPr lang="en-US" sz="2300" dirty="0"/>
              <a:t>response: The fact that the concept of wilderness (like all concepts) is socially constructed does not show that wilderness does not exist (or exists only as a construct of the human mind). This confuses the lens through which we see reality (our concepts) with reality itself.</a:t>
            </a:r>
            <a:br>
              <a:rPr lang="en-US" sz="20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0975567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200" dirty="0"/>
              <a:t>Common arguments (cont’d):</a:t>
            </a:r>
            <a:br>
              <a:rPr lang="en-US" sz="2200" dirty="0"/>
            </a:br>
            <a:br>
              <a:rPr lang="en-US" sz="2200" dirty="0"/>
            </a:br>
            <a:r>
              <a:rPr lang="en-US" sz="2200" dirty="0"/>
              <a:t>5. The environmental justice argument: The idea of preserving wilderness is elitist (because wilderness areas are enjoyed mostly by “yuppie backpackers”) and fails to address many of the most urgent ecological problems, especially in developing nations (e.g., lack of clean drinking water, soil degradation, pollution, climate change, etc.) (Ramachandra Guha).</a:t>
            </a:r>
            <a:br>
              <a:rPr lang="en-US" sz="20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4488093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Common arguments (cont’d):</a:t>
            </a:r>
            <a:br>
              <a:rPr lang="en-US" sz="2000" dirty="0"/>
            </a:br>
            <a:br>
              <a:rPr lang="en-US" sz="2000" dirty="0"/>
            </a:br>
            <a:r>
              <a:rPr lang="en-US" sz="2400" dirty="0"/>
              <a:t>response: </a:t>
            </a:r>
            <a:br>
              <a:rPr lang="en-US" sz="2400" dirty="0"/>
            </a:br>
            <a:br>
              <a:rPr lang="en-US" sz="2400" dirty="0"/>
            </a:br>
            <a:r>
              <a:rPr lang="en-US" sz="2400" dirty="0"/>
              <a:t>(1) Wilderness areas are “enjoyed” mostly by the wild creatures that live there. Recreational uses are secondary.</a:t>
            </a:r>
            <a:br>
              <a:rPr lang="en-US" sz="2000" dirty="0"/>
            </a:br>
            <a:br>
              <a:rPr lang="en-US" sz="20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4596633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Common arguments (cont’d):</a:t>
            </a:r>
            <a:br>
              <a:rPr lang="en-US" sz="2000" dirty="0"/>
            </a:br>
            <a:br>
              <a:rPr lang="en-US" sz="2000" dirty="0"/>
            </a:br>
            <a:r>
              <a:rPr lang="en-US" sz="2400" dirty="0"/>
              <a:t>response: </a:t>
            </a:r>
            <a:br>
              <a:rPr lang="en-US" sz="2400" dirty="0"/>
            </a:br>
            <a:br>
              <a:rPr lang="en-US" sz="2400" dirty="0"/>
            </a:br>
            <a:r>
              <a:rPr lang="en-US" sz="2400" dirty="0"/>
              <a:t>(</a:t>
            </a:r>
            <a:r>
              <a:rPr lang="en-US" sz="2200" dirty="0"/>
              <a:t>2) There is no conflict between wilderness preservation and addressing other environmental problems, such as pollution and clean drinking water. But wilderness preservation remains a high priority for most environmental groups, primarily as a solution to biodiversity loss.</a:t>
            </a:r>
            <a:br>
              <a:rPr lang="en-US" sz="2000" dirty="0"/>
            </a:br>
            <a:br>
              <a:rPr lang="en-US" sz="20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4080247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Common arguments (cont’d):</a:t>
            </a:r>
            <a:br>
              <a:rPr lang="en-US" sz="2000" dirty="0"/>
            </a:br>
            <a:br>
              <a:rPr lang="en-US" sz="2000" dirty="0"/>
            </a:br>
            <a:r>
              <a:rPr lang="en-US" sz="2400" dirty="0"/>
              <a:t>6. The Economic argument: It hurts the economy to set aside large tracts of wilderness. Such lands could be put to more productive use.</a:t>
            </a:r>
            <a:br>
              <a:rPr lang="en-US" sz="2000" dirty="0"/>
            </a:br>
            <a:br>
              <a:rPr lang="en-US" sz="20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541026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br>
              <a:rPr lang="en-US" sz="2700" dirty="0"/>
            </a:br>
            <a:r>
              <a:rPr lang="en-US" sz="2700" dirty="0"/>
              <a:t>In the King </a:t>
            </a:r>
            <a:r>
              <a:rPr lang="en-US" sz="2700" dirty="0" err="1"/>
              <a:t>james</a:t>
            </a:r>
            <a:r>
              <a:rPr lang="en-US" sz="2700" dirty="0"/>
              <a:t> Bible, “wilderness” was applied to arid, desert-like wastelands of the Near east (reflected in Samuel Johnson’s 1755 definition of “wilderness” as “a desert; a tract of solitude and savageness.”)</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67803345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Common arguments (cont’d):</a:t>
            </a:r>
            <a:br>
              <a:rPr lang="en-US" sz="2000" dirty="0"/>
            </a:br>
            <a:br>
              <a:rPr lang="en-US" sz="2000" dirty="0"/>
            </a:br>
            <a:r>
              <a:rPr lang="en-US" sz="2400" dirty="0"/>
              <a:t>response:</a:t>
            </a:r>
            <a:br>
              <a:rPr lang="en-US" sz="2400" dirty="0"/>
            </a:br>
            <a:br>
              <a:rPr lang="en-US" sz="2400" dirty="0"/>
            </a:br>
            <a:r>
              <a:rPr lang="en-US" sz="2400" dirty="0"/>
              <a:t>(1) Many wilderness areas are arid or mountainous, and thus of limited economic value. This is why they have remained undeveloped.</a:t>
            </a:r>
            <a:br>
              <a:rPr lang="en-US" sz="2000" dirty="0"/>
            </a:br>
            <a:br>
              <a:rPr lang="en-US" sz="20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7307837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Common arguments (cont’d):</a:t>
            </a:r>
            <a:br>
              <a:rPr lang="en-US" sz="2000" dirty="0"/>
            </a:br>
            <a:br>
              <a:rPr lang="en-US" sz="2000" dirty="0"/>
            </a:br>
            <a:r>
              <a:rPr lang="en-US" sz="2400" dirty="0"/>
              <a:t>response:</a:t>
            </a:r>
            <a:br>
              <a:rPr lang="en-US" sz="2400" dirty="0"/>
            </a:br>
            <a:br>
              <a:rPr lang="en-US" sz="2400" dirty="0"/>
            </a:br>
            <a:r>
              <a:rPr lang="en-US" sz="2400" dirty="0"/>
              <a:t>(2) The argument assumes that economic values trump all others. It ignores the intrinsic value of nature and nonhuman life forms.</a:t>
            </a:r>
            <a:br>
              <a:rPr lang="en-US" sz="2000" dirty="0"/>
            </a:br>
            <a:br>
              <a:rPr lang="en-US" sz="20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75382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From medieval to early modern times, “wilderness” carried mostly negative connotations as demon-haunted places of darkness and desolation that needed to be conquered and tamed.</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670581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A more positive conception of wilderness emerged with the romantic movement (roughly 1770 – 1850).</a:t>
            </a:r>
            <a:br>
              <a:rPr lang="en-US" sz="2700" dirty="0"/>
            </a:br>
            <a:br>
              <a:rPr lang="en-US" sz="2700" dirty="0"/>
            </a:br>
            <a:r>
              <a:rPr lang="en-US" sz="2700" dirty="0"/>
              <a:t>In thinkers like Wordsworth and Thoreau, wilderness was a place of grandeur and beauty, full of spiritual significance, and unspoiled by humans.</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999185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Today, it’s helpful to distinguish four definitions of “wilderness”:</a:t>
            </a:r>
            <a:br>
              <a:rPr lang="en-US" sz="2700" dirty="0"/>
            </a:br>
            <a:br>
              <a:rPr lang="en-US" sz="2700" dirty="0"/>
            </a:br>
            <a:r>
              <a:rPr lang="en-US" sz="2700" dirty="0"/>
              <a:t>The dictionary definition: Wilderness = a tract or region uncultivated and uninhabited (Webster’s).</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544138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definitions of “wilderness” (cont’d):</a:t>
            </a:r>
            <a:br>
              <a:rPr lang="en-US" sz="2700" dirty="0"/>
            </a:br>
            <a:br>
              <a:rPr lang="en-US" sz="2700" dirty="0"/>
            </a:br>
            <a:r>
              <a:rPr lang="en-US" sz="2700" dirty="0"/>
              <a:t>The received or purist definition: wilderness = a pristine landscape, completely uninhabited and unmodified by humans.</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7255692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definitions of “wilderness” (cont’d):</a:t>
            </a:r>
            <a:br>
              <a:rPr lang="en-US" sz="2700" dirty="0"/>
            </a:br>
            <a:br>
              <a:rPr lang="en-US" sz="2700" dirty="0"/>
            </a:br>
            <a:r>
              <a:rPr lang="en-US" sz="2700" dirty="0"/>
              <a:t>The de Jure definition =</a:t>
            </a:r>
            <a:br>
              <a:rPr lang="en-US" sz="2700" dirty="0"/>
            </a:br>
            <a:br>
              <a:rPr lang="en-US" sz="2700" dirty="0"/>
            </a:br>
            <a:r>
              <a:rPr lang="en-US" sz="2700" dirty="0"/>
              <a:t>Mostly primeval and uninhabited areas of the U.S. that meet the federal definition of “wilderness” and have been officially declared protected under the Wilderness Act of 1964.</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313412992"/>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7B916DD8-9028-41F0-AB19-FE384D2009A2}">
  <ds:schemaRefs>
    <ds:schemaRef ds:uri="http://schemas.microsoft.com/sharepoint/v3/contenttype/forms"/>
  </ds:schemaRefs>
</ds:datastoreItem>
</file>

<file path=customXml/itemProps2.xml><?xml version="1.0" encoding="utf-8"?>
<ds:datastoreItem xmlns:ds="http://schemas.openxmlformats.org/officeDocument/2006/customXml" ds:itemID="{778B3239-FE1A-45AC-BACA-CC3412D875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1C92F81-A6B6-4190-80A1-406B3B4C18B8}">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{162FDD7D-11A0-4BB3-9CFA-29C9C7ED4365}tf67498733_win32</Template>
  <TotalTime>265</TotalTime>
  <Words>1667</Words>
  <Application>Microsoft Office PowerPoint</Application>
  <PresentationFormat>Widescreen</PresentationFormat>
  <Paragraphs>82</Paragraphs>
  <Slides>41</Slides>
  <Notes>41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Arial</vt:lpstr>
      <vt:lpstr>Calibri</vt:lpstr>
      <vt:lpstr>Calisto MT</vt:lpstr>
      <vt:lpstr>Univers Condensed</vt:lpstr>
      <vt:lpstr>ChronicleVTI</vt:lpstr>
      <vt:lpstr>Chapter 11  Wilderness Preservation</vt:lpstr>
      <vt:lpstr>Wilderness preservation:  --“America’s best Idea”? (Ken Burns), OR  --racist, contradictory, and scientifically ungrounded obsession of America’s cultural and economic elite?</vt:lpstr>
      <vt:lpstr>First, what is “wilderness”?  The concept of wilderness has changed over time.  The word “wilderness” is derived from the Old English wild –deor-ness, “the place of wild beasts,” that is, uninhabited and uncultivated forest. </vt:lpstr>
      <vt:lpstr> In the King james Bible, “wilderness” was applied to arid, desert-like wastelands of the Near east (reflected in Samuel Johnson’s 1755 definition of “wilderness” as “a desert; a tract of solitude and savageness.”) </vt:lpstr>
      <vt:lpstr>From medieval to early modern times, “wilderness” carried mostly negative connotations as demon-haunted places of darkness and desolation that needed to be conquered and tamed. </vt:lpstr>
      <vt:lpstr>A more positive conception of wilderness emerged with the romantic movement (roughly 1770 – 1850).  In thinkers like Wordsworth and Thoreau, wilderness was a place of grandeur and beauty, full of spiritual significance, and unspoiled by humans. </vt:lpstr>
      <vt:lpstr>Today, it’s helpful to distinguish four definitions of “wilderness”:  The dictionary definition: Wilderness = a tract or region uncultivated and uninhabited (Webster’s). </vt:lpstr>
      <vt:lpstr>definitions of “wilderness” (cont’d):  The received or purist definition: wilderness = a pristine landscape, completely uninhabited and unmodified by humans. </vt:lpstr>
      <vt:lpstr>definitions of “wilderness” (cont’d):  The de Jure definition =  Mostly primeval and uninhabited areas of the U.S. that meet the federal definition of “wilderness” and have been officially declared protected under the Wilderness Act of 1964. </vt:lpstr>
      <vt:lpstr>definitions of “wilderness” (cont’d):  Criteria for inclusion as a protected wilderness:  * federal land * at least 5,000 acres in size </vt:lpstr>
      <vt:lpstr>definitions of “wilderness” (cont’d):  Criteria (cont’d):  * no permanent improvements (e.g., roads) or human inhabitants  *retains its primeval character with human impacts substantially unnoticeable </vt:lpstr>
      <vt:lpstr>definitions of “wilderness” (cont’d):  Criteria (cont’d):  * offers outstanding opportunities for solitude or a primitive and unconfined type of recreation. </vt:lpstr>
      <vt:lpstr>definitions of “wilderness” (cont’d):  Criteria (cont’d):  * may also contain ecological, geological, or other features of scientific, educational, scenic, or historical value. </vt:lpstr>
      <vt:lpstr>definitions of “wilderness” (cont’d):  a fourth and final definition:  The De facto definition =  Primeval lands that meet the federal criteria of protectable wilderness but have not so far been protected. </vt:lpstr>
      <vt:lpstr>Common human-centered arguments for wilderness protection:  1.The ecological services argument: Wilderness areas act as carbon sinks, produce oxygen, and provide other important ecological services. </vt:lpstr>
      <vt:lpstr>Common arguments (cont’d):  2. The cure-for-cancer argument: If wilderness areas disappear, many potential life-saving medicines may be lost. </vt:lpstr>
      <vt:lpstr>Common arguments (cont’d):  3. The art Gallery argument: Wilderness areas often include places of great scenic beauty. </vt:lpstr>
      <vt:lpstr>Common arguments (cont’d):  4. The recreation argument: Wilderness areas provide unique and incomparable opportunities for backpacking, canoeing, and other outdoor recreations. </vt:lpstr>
      <vt:lpstr>Common arguments (cont’d):  5. The therapy argument: Wild places can provide “nature therapy,” chicken soup for stressed out urbanites. </vt:lpstr>
      <vt:lpstr>Common arguments (cont’d):  6. The classroom argument: Time spent in wild places can teach humility, respect for nature, and other important lessons. </vt:lpstr>
      <vt:lpstr>Common arguments (cont’d):  7. The character-building argument: Wilderness experiences can teach self-reliance, hardihood, resourcefulness, and other important virtues. </vt:lpstr>
      <vt:lpstr>Common arguments (cont’d):  8. The future generations argument: Wild places can provide special “bucket list” experiences that should not be foreclosed to future generations. </vt:lpstr>
      <vt:lpstr>In addition to these common anthropocentric arguments for wilderness protection, biocentric arguments can also be offered, including: </vt:lpstr>
      <vt:lpstr>Biocentric arguments for wilderness protection (cont’d):  1. The animal welfare argument: When wilderness areas are lost, animals suffer and lose their habitats. </vt:lpstr>
      <vt:lpstr>Biocentric arguments for wilderness protection (cont’d):  2. The biodiversity argument: Wilderness plays a crucial role in preserving biodiversity. (well over 50% of land-based biodiversity is found in tropical wilderness.) </vt:lpstr>
      <vt:lpstr>Biocentric arguments for wilderness protection (cont’d):  3. The respect for nature argument: A thoroughly human-dominated world without wilderness would reflect an arrogant anthropocentrism that fails to accord nature the respect it deserves. </vt:lpstr>
      <vt:lpstr>Common arguments against wilderness preservation:  1. The incoherence argument: Wilderness areas must be “untrammeled” by humans. But if they are actively managed to preserve their primeval conditions, they would be trammeled by being artificially preserved unchanged. Thus, the whole idea of wilderness preservation is contradictory. </vt:lpstr>
      <vt:lpstr>Common arguments (cont’d):  Response: This assumes a “purist” view of wilderness that few wilderness advocates actually accept. Wilderness areas need not be completely “pristine” or free from human impacts. </vt:lpstr>
      <vt:lpstr>Common arguments (cont’d):  2. The no-wilderness argument: The idea of wilderness is a myth. The “primeval” and “uninhabited” so-called wilderness European colonists encountered had actually been extensively modified by native peoples.  Moreover, no true wilderness exists today because all areas of the earth have been affected by pollution, climate change, etc. </vt:lpstr>
      <vt:lpstr>Common arguments (cont’d):  Response: This too assumes a purist definition of wilderness.  As the Wilderness Act notes, wilderness areas need not be completely free of human impacts. </vt:lpstr>
      <vt:lpstr>Common arguments (cont’d):  3. The ill-gotten gains argument: The very idea of wilderness preservation is morally tainted, because in many cases indigenous peoples were killed or dispossessed to render the areas “uninhabited.” </vt:lpstr>
      <vt:lpstr>Common arguments (cont’d):  response: The argument is faulty in both its factual claims and its logic.  Wrong factually because, with few exceptions, native peoples were not killed or removed for the purpose of creating protected wilderness areas (an idea that emerged only in the 20th century).  </vt:lpstr>
      <vt:lpstr>Common arguments (cont’d):  faulty in its logic because it does not follow that an area should not be protected because atrocities once occurred there.  </vt:lpstr>
      <vt:lpstr>Common arguments (cont’d):  4. The social constructivist argument: For wilderness to exist, it must exist independently of humans. But the very concept of wilderness is a socially constructed idea. So. wilderness does not and cannot exist.  </vt:lpstr>
      <vt:lpstr>Common arguments (cont’d):  response: The fact that the concept of wilderness (like all concepts) is socially constructed does not show that wilderness does not exist (or exists only as a construct of the human mind). This confuses the lens through which we see reality (our concepts) with reality itself.  </vt:lpstr>
      <vt:lpstr>Common arguments (cont’d):  5. The environmental justice argument: The idea of preserving wilderness is elitist (because wilderness areas are enjoyed mostly by “yuppie backpackers”) and fails to address many of the most urgent ecological problems, especially in developing nations (e.g., lack of clean drinking water, soil degradation, pollution, climate change, etc.) (Ramachandra Guha).  </vt:lpstr>
      <vt:lpstr>Common arguments (cont’d):  response:   (1) Wilderness areas are “enjoyed” mostly by the wild creatures that live there. Recreational uses are secondary.   </vt:lpstr>
      <vt:lpstr>Common arguments (cont’d):  response:   (2) There is no conflict between wilderness preservation and addressing other environmental problems, such as pollution and clean drinking water. But wilderness preservation remains a high priority for most environmental groups, primarily as a solution to biodiversity loss.   </vt:lpstr>
      <vt:lpstr>Common arguments (cont’d):  6. The Economic argument: It hurts the economy to set aside large tracts of wilderness. Such lands could be put to more productive use.   </vt:lpstr>
      <vt:lpstr>Common arguments (cont’d):  response:  (1) Many wilderness areas are arid or mountainous, and thus of limited economic value. This is why they have remained undeveloped.   </vt:lpstr>
      <vt:lpstr>Common arguments (cont’d):  response:  (2) The argument assumes that economic values trump all others. It ignores the intrinsic value of nature and nonhuman life forms.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Gregory Bassham</dc:creator>
  <cp:lastModifiedBy>Gregory Bassham</cp:lastModifiedBy>
  <cp:revision>3</cp:revision>
  <dcterms:created xsi:type="dcterms:W3CDTF">2024-08-28T09:35:00Z</dcterms:created>
  <dcterms:modified xsi:type="dcterms:W3CDTF">2024-09-22T19:02:44Z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