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06" r:id="rId4"/>
  </p:sldMasterIdLst>
  <p:notesMasterIdLst>
    <p:notesMasterId r:id="rId64"/>
  </p:notesMasterIdLst>
  <p:handoutMasterIdLst>
    <p:handoutMasterId r:id="rId65"/>
  </p:handoutMasterIdLst>
  <p:sldIdLst>
    <p:sldId id="332" r:id="rId5"/>
    <p:sldId id="346" r:id="rId6"/>
    <p:sldId id="347" r:id="rId7"/>
    <p:sldId id="348" r:id="rId8"/>
    <p:sldId id="349" r:id="rId9"/>
    <p:sldId id="350" r:id="rId10"/>
    <p:sldId id="351" r:id="rId11"/>
    <p:sldId id="352" r:id="rId12"/>
    <p:sldId id="353" r:id="rId13"/>
    <p:sldId id="354" r:id="rId14"/>
    <p:sldId id="355" r:id="rId15"/>
    <p:sldId id="356" r:id="rId16"/>
    <p:sldId id="368" r:id="rId17"/>
    <p:sldId id="358" r:id="rId18"/>
    <p:sldId id="359" r:id="rId19"/>
    <p:sldId id="369" r:id="rId20"/>
    <p:sldId id="360" r:id="rId21"/>
    <p:sldId id="361" r:id="rId22"/>
    <p:sldId id="362" r:id="rId23"/>
    <p:sldId id="367" r:id="rId24"/>
    <p:sldId id="363" r:id="rId25"/>
    <p:sldId id="364" r:id="rId26"/>
    <p:sldId id="365" r:id="rId27"/>
    <p:sldId id="366" r:id="rId28"/>
    <p:sldId id="370" r:id="rId29"/>
    <p:sldId id="371" r:id="rId30"/>
    <p:sldId id="372" r:id="rId31"/>
    <p:sldId id="373" r:id="rId32"/>
    <p:sldId id="374" r:id="rId33"/>
    <p:sldId id="375" r:id="rId34"/>
    <p:sldId id="376" r:id="rId35"/>
    <p:sldId id="377" r:id="rId36"/>
    <p:sldId id="378" r:id="rId37"/>
    <p:sldId id="379" r:id="rId38"/>
    <p:sldId id="380" r:id="rId39"/>
    <p:sldId id="381" r:id="rId40"/>
    <p:sldId id="382" r:id="rId41"/>
    <p:sldId id="383" r:id="rId42"/>
    <p:sldId id="384" r:id="rId43"/>
    <p:sldId id="385" r:id="rId44"/>
    <p:sldId id="386" r:id="rId45"/>
    <p:sldId id="387" r:id="rId46"/>
    <p:sldId id="388" r:id="rId47"/>
    <p:sldId id="389" r:id="rId48"/>
    <p:sldId id="390" r:id="rId49"/>
    <p:sldId id="391" r:id="rId50"/>
    <p:sldId id="392" r:id="rId51"/>
    <p:sldId id="393" r:id="rId52"/>
    <p:sldId id="394" r:id="rId53"/>
    <p:sldId id="395" r:id="rId54"/>
    <p:sldId id="396" r:id="rId55"/>
    <p:sldId id="397" r:id="rId56"/>
    <p:sldId id="398" r:id="rId57"/>
    <p:sldId id="399" r:id="rId58"/>
    <p:sldId id="400" r:id="rId59"/>
    <p:sldId id="401" r:id="rId60"/>
    <p:sldId id="402" r:id="rId61"/>
    <p:sldId id="404" r:id="rId62"/>
    <p:sldId id="403" r:id="rId6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C083E6E3-FA7D-4D7B-A595-EF9225AFEA82}">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388" autoAdjust="0"/>
  </p:normalViewPr>
  <p:slideViewPr>
    <p:cSldViewPr snapToGrid="0">
      <p:cViewPr varScale="1">
        <p:scale>
          <a:sx n="105" d="100"/>
          <a:sy n="105" d="100"/>
        </p:scale>
        <p:origin x="834" y="114"/>
      </p:cViewPr>
      <p:guideLst>
        <p:guide orient="horz" pos="2160"/>
        <p:guide pos="3840"/>
      </p:guideLst>
    </p:cSldViewPr>
  </p:slideViewPr>
  <p:outlineViewPr>
    <p:cViewPr>
      <p:scale>
        <a:sx n="33" d="100"/>
        <a:sy n="33" d="100"/>
      </p:scale>
      <p:origin x="0" y="-3456"/>
    </p:cViewPr>
  </p:outlineViewPr>
  <p:notesTextViewPr>
    <p:cViewPr>
      <p:scale>
        <a:sx n="1" d="1"/>
        <a:sy n="1" d="1"/>
      </p:scale>
      <p:origin x="0" y="0"/>
    </p:cViewPr>
  </p:notesTextViewPr>
  <p:sorterViewPr>
    <p:cViewPr>
      <p:scale>
        <a:sx n="100" d="100"/>
        <a:sy n="100" d="100"/>
      </p:scale>
      <p:origin x="0" y="-7325"/>
    </p:cViewPr>
  </p:sorterViewPr>
  <p:notesViewPr>
    <p:cSldViewPr snapToGrid="0">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presProps" Target="presProps.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8E7403-EB4A-4177-AFCE-6A9D7B160C6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DAC49177-C030-4043-9380-EA6E4C94A16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7C7415F-6970-4DE4-93F1-94FEF07D0F1C}" type="datetimeFigureOut">
              <a:rPr lang="en-US" smtClean="0"/>
              <a:t>9/22/2024</a:t>
            </a:fld>
            <a:endParaRPr lang="en-US" dirty="0"/>
          </a:p>
        </p:txBody>
      </p:sp>
      <p:sp>
        <p:nvSpPr>
          <p:cNvPr id="4" name="Footer Placeholder 3">
            <a:extLst>
              <a:ext uri="{FF2B5EF4-FFF2-40B4-BE49-F238E27FC236}">
                <a16:creationId xmlns:a16="http://schemas.microsoft.com/office/drawing/2014/main" id="{BC4C83CE-EC9B-40C4-BD7A-48797AE5B1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EE9A75D-9B4E-4704-98C7-2A42472F118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4CC6D6D-E986-427F-AD9C-4E9408DDBE53}" type="slidenum">
              <a:rPr lang="en-US" smtClean="0"/>
              <a:t>‹#›</a:t>
            </a:fld>
            <a:endParaRPr lang="en-US" dirty="0"/>
          </a:p>
        </p:txBody>
      </p:sp>
    </p:spTree>
    <p:extLst>
      <p:ext uri="{BB962C8B-B14F-4D97-AF65-F5344CB8AC3E}">
        <p14:creationId xmlns:p14="http://schemas.microsoft.com/office/powerpoint/2010/main" val="29987748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86E6E5-5A19-4AE7-8D4E-049C5315C9A0}" type="datetimeFigureOut">
              <a:rPr lang="en-US" smtClean="0"/>
              <a:t>9/22/2024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5A580F-E35D-42E1-AF82-E41CC201EA91}" type="slidenum">
              <a:rPr lang="en-US" smtClean="0"/>
              <a:t>‹#›</a:t>
            </a:fld>
            <a:endParaRPr lang="en-US" dirty="0"/>
          </a:p>
        </p:txBody>
      </p:sp>
    </p:spTree>
    <p:extLst>
      <p:ext uri="{BB962C8B-B14F-4D97-AF65-F5344CB8AC3E}">
        <p14:creationId xmlns:p14="http://schemas.microsoft.com/office/powerpoint/2010/main" val="1453680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a:t>
            </a:fld>
            <a:endParaRPr lang="en-US" dirty="0"/>
          </a:p>
        </p:txBody>
      </p:sp>
    </p:spTree>
    <p:extLst>
      <p:ext uri="{BB962C8B-B14F-4D97-AF65-F5344CB8AC3E}">
        <p14:creationId xmlns:p14="http://schemas.microsoft.com/office/powerpoint/2010/main" val="29348846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10</a:t>
            </a:fld>
            <a:endParaRPr lang="en-US" dirty="0"/>
          </a:p>
        </p:txBody>
      </p:sp>
    </p:spTree>
    <p:extLst>
      <p:ext uri="{BB962C8B-B14F-4D97-AF65-F5344CB8AC3E}">
        <p14:creationId xmlns:p14="http://schemas.microsoft.com/office/powerpoint/2010/main" val="28324997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11</a:t>
            </a:fld>
            <a:endParaRPr lang="en-US" dirty="0"/>
          </a:p>
        </p:txBody>
      </p:sp>
    </p:spTree>
    <p:extLst>
      <p:ext uri="{BB962C8B-B14F-4D97-AF65-F5344CB8AC3E}">
        <p14:creationId xmlns:p14="http://schemas.microsoft.com/office/powerpoint/2010/main" val="1181639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12</a:t>
            </a:fld>
            <a:endParaRPr lang="en-US" dirty="0"/>
          </a:p>
        </p:txBody>
      </p:sp>
    </p:spTree>
    <p:extLst>
      <p:ext uri="{BB962C8B-B14F-4D97-AF65-F5344CB8AC3E}">
        <p14:creationId xmlns:p14="http://schemas.microsoft.com/office/powerpoint/2010/main" val="23055568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13</a:t>
            </a:fld>
            <a:endParaRPr lang="en-US" dirty="0"/>
          </a:p>
        </p:txBody>
      </p:sp>
    </p:spTree>
    <p:extLst>
      <p:ext uri="{BB962C8B-B14F-4D97-AF65-F5344CB8AC3E}">
        <p14:creationId xmlns:p14="http://schemas.microsoft.com/office/powerpoint/2010/main" val="15328272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14</a:t>
            </a:fld>
            <a:endParaRPr lang="en-US" dirty="0"/>
          </a:p>
        </p:txBody>
      </p:sp>
    </p:spTree>
    <p:extLst>
      <p:ext uri="{BB962C8B-B14F-4D97-AF65-F5344CB8AC3E}">
        <p14:creationId xmlns:p14="http://schemas.microsoft.com/office/powerpoint/2010/main" val="24021340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15</a:t>
            </a:fld>
            <a:endParaRPr lang="en-US" dirty="0"/>
          </a:p>
        </p:txBody>
      </p:sp>
    </p:spTree>
    <p:extLst>
      <p:ext uri="{BB962C8B-B14F-4D97-AF65-F5344CB8AC3E}">
        <p14:creationId xmlns:p14="http://schemas.microsoft.com/office/powerpoint/2010/main" val="40297831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16</a:t>
            </a:fld>
            <a:endParaRPr lang="en-US" dirty="0"/>
          </a:p>
        </p:txBody>
      </p:sp>
    </p:spTree>
    <p:extLst>
      <p:ext uri="{BB962C8B-B14F-4D97-AF65-F5344CB8AC3E}">
        <p14:creationId xmlns:p14="http://schemas.microsoft.com/office/powerpoint/2010/main" val="2980532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17</a:t>
            </a:fld>
            <a:endParaRPr lang="en-US" dirty="0"/>
          </a:p>
        </p:txBody>
      </p:sp>
    </p:spTree>
    <p:extLst>
      <p:ext uri="{BB962C8B-B14F-4D97-AF65-F5344CB8AC3E}">
        <p14:creationId xmlns:p14="http://schemas.microsoft.com/office/powerpoint/2010/main" val="20875775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18</a:t>
            </a:fld>
            <a:endParaRPr lang="en-US" dirty="0"/>
          </a:p>
        </p:txBody>
      </p:sp>
    </p:spTree>
    <p:extLst>
      <p:ext uri="{BB962C8B-B14F-4D97-AF65-F5344CB8AC3E}">
        <p14:creationId xmlns:p14="http://schemas.microsoft.com/office/powerpoint/2010/main" val="19369011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19</a:t>
            </a:fld>
            <a:endParaRPr lang="en-US" dirty="0"/>
          </a:p>
        </p:txBody>
      </p:sp>
    </p:spTree>
    <p:extLst>
      <p:ext uri="{BB962C8B-B14F-4D97-AF65-F5344CB8AC3E}">
        <p14:creationId xmlns:p14="http://schemas.microsoft.com/office/powerpoint/2010/main" val="29970993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a:t>
            </a:fld>
            <a:endParaRPr lang="en-US" dirty="0"/>
          </a:p>
        </p:txBody>
      </p:sp>
    </p:spTree>
    <p:extLst>
      <p:ext uri="{BB962C8B-B14F-4D97-AF65-F5344CB8AC3E}">
        <p14:creationId xmlns:p14="http://schemas.microsoft.com/office/powerpoint/2010/main" val="31855094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20</a:t>
            </a:fld>
            <a:endParaRPr lang="en-US" dirty="0"/>
          </a:p>
        </p:txBody>
      </p:sp>
    </p:spTree>
    <p:extLst>
      <p:ext uri="{BB962C8B-B14F-4D97-AF65-F5344CB8AC3E}">
        <p14:creationId xmlns:p14="http://schemas.microsoft.com/office/powerpoint/2010/main" val="36045052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21</a:t>
            </a:fld>
            <a:endParaRPr lang="en-US" dirty="0"/>
          </a:p>
        </p:txBody>
      </p:sp>
    </p:spTree>
    <p:extLst>
      <p:ext uri="{BB962C8B-B14F-4D97-AF65-F5344CB8AC3E}">
        <p14:creationId xmlns:p14="http://schemas.microsoft.com/office/powerpoint/2010/main" val="30201996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22</a:t>
            </a:fld>
            <a:endParaRPr lang="en-US" dirty="0"/>
          </a:p>
        </p:txBody>
      </p:sp>
    </p:spTree>
    <p:extLst>
      <p:ext uri="{BB962C8B-B14F-4D97-AF65-F5344CB8AC3E}">
        <p14:creationId xmlns:p14="http://schemas.microsoft.com/office/powerpoint/2010/main" val="22371746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23</a:t>
            </a:fld>
            <a:endParaRPr lang="en-US" dirty="0"/>
          </a:p>
        </p:txBody>
      </p:sp>
    </p:spTree>
    <p:extLst>
      <p:ext uri="{BB962C8B-B14F-4D97-AF65-F5344CB8AC3E}">
        <p14:creationId xmlns:p14="http://schemas.microsoft.com/office/powerpoint/2010/main" val="28543541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24</a:t>
            </a:fld>
            <a:endParaRPr lang="en-US" dirty="0"/>
          </a:p>
        </p:txBody>
      </p:sp>
    </p:spTree>
    <p:extLst>
      <p:ext uri="{BB962C8B-B14F-4D97-AF65-F5344CB8AC3E}">
        <p14:creationId xmlns:p14="http://schemas.microsoft.com/office/powerpoint/2010/main" val="36692934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25</a:t>
            </a:fld>
            <a:endParaRPr lang="en-US" dirty="0"/>
          </a:p>
        </p:txBody>
      </p:sp>
    </p:spTree>
    <p:extLst>
      <p:ext uri="{BB962C8B-B14F-4D97-AF65-F5344CB8AC3E}">
        <p14:creationId xmlns:p14="http://schemas.microsoft.com/office/powerpoint/2010/main" val="156392307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26</a:t>
            </a:fld>
            <a:endParaRPr lang="en-US" dirty="0"/>
          </a:p>
        </p:txBody>
      </p:sp>
    </p:spTree>
    <p:extLst>
      <p:ext uri="{BB962C8B-B14F-4D97-AF65-F5344CB8AC3E}">
        <p14:creationId xmlns:p14="http://schemas.microsoft.com/office/powerpoint/2010/main" val="374841070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27</a:t>
            </a:fld>
            <a:endParaRPr lang="en-US" dirty="0"/>
          </a:p>
        </p:txBody>
      </p:sp>
    </p:spTree>
    <p:extLst>
      <p:ext uri="{BB962C8B-B14F-4D97-AF65-F5344CB8AC3E}">
        <p14:creationId xmlns:p14="http://schemas.microsoft.com/office/powerpoint/2010/main" val="373824623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28</a:t>
            </a:fld>
            <a:endParaRPr lang="en-US" dirty="0"/>
          </a:p>
        </p:txBody>
      </p:sp>
    </p:spTree>
    <p:extLst>
      <p:ext uri="{BB962C8B-B14F-4D97-AF65-F5344CB8AC3E}">
        <p14:creationId xmlns:p14="http://schemas.microsoft.com/office/powerpoint/2010/main" val="426328560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29</a:t>
            </a:fld>
            <a:endParaRPr lang="en-US" dirty="0"/>
          </a:p>
        </p:txBody>
      </p:sp>
    </p:spTree>
    <p:extLst>
      <p:ext uri="{BB962C8B-B14F-4D97-AF65-F5344CB8AC3E}">
        <p14:creationId xmlns:p14="http://schemas.microsoft.com/office/powerpoint/2010/main" val="37621648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a:t>
            </a:fld>
            <a:endParaRPr lang="en-US" dirty="0"/>
          </a:p>
        </p:txBody>
      </p:sp>
    </p:spTree>
    <p:extLst>
      <p:ext uri="{BB962C8B-B14F-4D97-AF65-F5344CB8AC3E}">
        <p14:creationId xmlns:p14="http://schemas.microsoft.com/office/powerpoint/2010/main" val="411124086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30</a:t>
            </a:fld>
            <a:endParaRPr lang="en-US" dirty="0"/>
          </a:p>
        </p:txBody>
      </p:sp>
    </p:spTree>
    <p:extLst>
      <p:ext uri="{BB962C8B-B14F-4D97-AF65-F5344CB8AC3E}">
        <p14:creationId xmlns:p14="http://schemas.microsoft.com/office/powerpoint/2010/main" val="106484144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31</a:t>
            </a:fld>
            <a:endParaRPr lang="en-US" dirty="0"/>
          </a:p>
        </p:txBody>
      </p:sp>
    </p:spTree>
    <p:extLst>
      <p:ext uri="{BB962C8B-B14F-4D97-AF65-F5344CB8AC3E}">
        <p14:creationId xmlns:p14="http://schemas.microsoft.com/office/powerpoint/2010/main" val="273306125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32</a:t>
            </a:fld>
            <a:endParaRPr lang="en-US" dirty="0"/>
          </a:p>
        </p:txBody>
      </p:sp>
    </p:spTree>
    <p:extLst>
      <p:ext uri="{BB962C8B-B14F-4D97-AF65-F5344CB8AC3E}">
        <p14:creationId xmlns:p14="http://schemas.microsoft.com/office/powerpoint/2010/main" val="299811877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33</a:t>
            </a:fld>
            <a:endParaRPr lang="en-US" dirty="0"/>
          </a:p>
        </p:txBody>
      </p:sp>
    </p:spTree>
    <p:extLst>
      <p:ext uri="{BB962C8B-B14F-4D97-AF65-F5344CB8AC3E}">
        <p14:creationId xmlns:p14="http://schemas.microsoft.com/office/powerpoint/2010/main" val="175100622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34</a:t>
            </a:fld>
            <a:endParaRPr lang="en-US" dirty="0"/>
          </a:p>
        </p:txBody>
      </p:sp>
    </p:spTree>
    <p:extLst>
      <p:ext uri="{BB962C8B-B14F-4D97-AF65-F5344CB8AC3E}">
        <p14:creationId xmlns:p14="http://schemas.microsoft.com/office/powerpoint/2010/main" val="279870291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35</a:t>
            </a:fld>
            <a:endParaRPr lang="en-US" dirty="0"/>
          </a:p>
        </p:txBody>
      </p:sp>
    </p:spTree>
    <p:extLst>
      <p:ext uri="{BB962C8B-B14F-4D97-AF65-F5344CB8AC3E}">
        <p14:creationId xmlns:p14="http://schemas.microsoft.com/office/powerpoint/2010/main" val="128636194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36</a:t>
            </a:fld>
            <a:endParaRPr lang="en-US" dirty="0"/>
          </a:p>
        </p:txBody>
      </p:sp>
    </p:spTree>
    <p:extLst>
      <p:ext uri="{BB962C8B-B14F-4D97-AF65-F5344CB8AC3E}">
        <p14:creationId xmlns:p14="http://schemas.microsoft.com/office/powerpoint/2010/main" val="60288467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37</a:t>
            </a:fld>
            <a:endParaRPr lang="en-US" dirty="0"/>
          </a:p>
        </p:txBody>
      </p:sp>
    </p:spTree>
    <p:extLst>
      <p:ext uri="{BB962C8B-B14F-4D97-AF65-F5344CB8AC3E}">
        <p14:creationId xmlns:p14="http://schemas.microsoft.com/office/powerpoint/2010/main" val="308688024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38</a:t>
            </a:fld>
            <a:endParaRPr lang="en-US" dirty="0"/>
          </a:p>
        </p:txBody>
      </p:sp>
    </p:spTree>
    <p:extLst>
      <p:ext uri="{BB962C8B-B14F-4D97-AF65-F5344CB8AC3E}">
        <p14:creationId xmlns:p14="http://schemas.microsoft.com/office/powerpoint/2010/main" val="147336114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39</a:t>
            </a:fld>
            <a:endParaRPr lang="en-US" dirty="0"/>
          </a:p>
        </p:txBody>
      </p:sp>
    </p:spTree>
    <p:extLst>
      <p:ext uri="{BB962C8B-B14F-4D97-AF65-F5344CB8AC3E}">
        <p14:creationId xmlns:p14="http://schemas.microsoft.com/office/powerpoint/2010/main" val="7443241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a:t>
            </a:fld>
            <a:endParaRPr lang="en-US" dirty="0"/>
          </a:p>
        </p:txBody>
      </p:sp>
    </p:spTree>
    <p:extLst>
      <p:ext uri="{BB962C8B-B14F-4D97-AF65-F5344CB8AC3E}">
        <p14:creationId xmlns:p14="http://schemas.microsoft.com/office/powerpoint/2010/main" val="176155604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40</a:t>
            </a:fld>
            <a:endParaRPr lang="en-US" dirty="0"/>
          </a:p>
        </p:txBody>
      </p:sp>
    </p:spTree>
    <p:extLst>
      <p:ext uri="{BB962C8B-B14F-4D97-AF65-F5344CB8AC3E}">
        <p14:creationId xmlns:p14="http://schemas.microsoft.com/office/powerpoint/2010/main" val="101150340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41</a:t>
            </a:fld>
            <a:endParaRPr lang="en-US" dirty="0"/>
          </a:p>
        </p:txBody>
      </p:sp>
    </p:spTree>
    <p:extLst>
      <p:ext uri="{BB962C8B-B14F-4D97-AF65-F5344CB8AC3E}">
        <p14:creationId xmlns:p14="http://schemas.microsoft.com/office/powerpoint/2010/main" val="405461419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42</a:t>
            </a:fld>
            <a:endParaRPr lang="en-US" dirty="0"/>
          </a:p>
        </p:txBody>
      </p:sp>
    </p:spTree>
    <p:extLst>
      <p:ext uri="{BB962C8B-B14F-4D97-AF65-F5344CB8AC3E}">
        <p14:creationId xmlns:p14="http://schemas.microsoft.com/office/powerpoint/2010/main" val="364152153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43</a:t>
            </a:fld>
            <a:endParaRPr lang="en-US" dirty="0"/>
          </a:p>
        </p:txBody>
      </p:sp>
    </p:spTree>
    <p:extLst>
      <p:ext uri="{BB962C8B-B14F-4D97-AF65-F5344CB8AC3E}">
        <p14:creationId xmlns:p14="http://schemas.microsoft.com/office/powerpoint/2010/main" val="261886126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44</a:t>
            </a:fld>
            <a:endParaRPr lang="en-US" dirty="0"/>
          </a:p>
        </p:txBody>
      </p:sp>
    </p:spTree>
    <p:extLst>
      <p:ext uri="{BB962C8B-B14F-4D97-AF65-F5344CB8AC3E}">
        <p14:creationId xmlns:p14="http://schemas.microsoft.com/office/powerpoint/2010/main" val="322781189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45</a:t>
            </a:fld>
            <a:endParaRPr lang="en-US" dirty="0"/>
          </a:p>
        </p:txBody>
      </p:sp>
    </p:spTree>
    <p:extLst>
      <p:ext uri="{BB962C8B-B14F-4D97-AF65-F5344CB8AC3E}">
        <p14:creationId xmlns:p14="http://schemas.microsoft.com/office/powerpoint/2010/main" val="166003512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46</a:t>
            </a:fld>
            <a:endParaRPr lang="en-US" dirty="0"/>
          </a:p>
        </p:txBody>
      </p:sp>
    </p:spTree>
    <p:extLst>
      <p:ext uri="{BB962C8B-B14F-4D97-AF65-F5344CB8AC3E}">
        <p14:creationId xmlns:p14="http://schemas.microsoft.com/office/powerpoint/2010/main" val="280577635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47</a:t>
            </a:fld>
            <a:endParaRPr lang="en-US" dirty="0"/>
          </a:p>
        </p:txBody>
      </p:sp>
    </p:spTree>
    <p:extLst>
      <p:ext uri="{BB962C8B-B14F-4D97-AF65-F5344CB8AC3E}">
        <p14:creationId xmlns:p14="http://schemas.microsoft.com/office/powerpoint/2010/main" val="296381919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48</a:t>
            </a:fld>
            <a:endParaRPr lang="en-US" dirty="0"/>
          </a:p>
        </p:txBody>
      </p:sp>
    </p:spTree>
    <p:extLst>
      <p:ext uri="{BB962C8B-B14F-4D97-AF65-F5344CB8AC3E}">
        <p14:creationId xmlns:p14="http://schemas.microsoft.com/office/powerpoint/2010/main" val="138958053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49</a:t>
            </a:fld>
            <a:endParaRPr lang="en-US" dirty="0"/>
          </a:p>
        </p:txBody>
      </p:sp>
    </p:spTree>
    <p:extLst>
      <p:ext uri="{BB962C8B-B14F-4D97-AF65-F5344CB8AC3E}">
        <p14:creationId xmlns:p14="http://schemas.microsoft.com/office/powerpoint/2010/main" val="21943276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a:t>
            </a:fld>
            <a:endParaRPr lang="en-US" dirty="0"/>
          </a:p>
        </p:txBody>
      </p:sp>
    </p:spTree>
    <p:extLst>
      <p:ext uri="{BB962C8B-B14F-4D97-AF65-F5344CB8AC3E}">
        <p14:creationId xmlns:p14="http://schemas.microsoft.com/office/powerpoint/2010/main" val="265822754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50</a:t>
            </a:fld>
            <a:endParaRPr lang="en-US" dirty="0"/>
          </a:p>
        </p:txBody>
      </p:sp>
    </p:spTree>
    <p:extLst>
      <p:ext uri="{BB962C8B-B14F-4D97-AF65-F5344CB8AC3E}">
        <p14:creationId xmlns:p14="http://schemas.microsoft.com/office/powerpoint/2010/main" val="194158025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51</a:t>
            </a:fld>
            <a:endParaRPr lang="en-US" dirty="0"/>
          </a:p>
        </p:txBody>
      </p:sp>
    </p:spTree>
    <p:extLst>
      <p:ext uri="{BB962C8B-B14F-4D97-AF65-F5344CB8AC3E}">
        <p14:creationId xmlns:p14="http://schemas.microsoft.com/office/powerpoint/2010/main" val="123491787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52</a:t>
            </a:fld>
            <a:endParaRPr lang="en-US" dirty="0"/>
          </a:p>
        </p:txBody>
      </p:sp>
    </p:spTree>
    <p:extLst>
      <p:ext uri="{BB962C8B-B14F-4D97-AF65-F5344CB8AC3E}">
        <p14:creationId xmlns:p14="http://schemas.microsoft.com/office/powerpoint/2010/main" val="172611366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53</a:t>
            </a:fld>
            <a:endParaRPr lang="en-US" dirty="0"/>
          </a:p>
        </p:txBody>
      </p:sp>
    </p:spTree>
    <p:extLst>
      <p:ext uri="{BB962C8B-B14F-4D97-AF65-F5344CB8AC3E}">
        <p14:creationId xmlns:p14="http://schemas.microsoft.com/office/powerpoint/2010/main" val="404757170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54</a:t>
            </a:fld>
            <a:endParaRPr lang="en-US" dirty="0"/>
          </a:p>
        </p:txBody>
      </p:sp>
    </p:spTree>
    <p:extLst>
      <p:ext uri="{BB962C8B-B14F-4D97-AF65-F5344CB8AC3E}">
        <p14:creationId xmlns:p14="http://schemas.microsoft.com/office/powerpoint/2010/main" val="406940870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55</a:t>
            </a:fld>
            <a:endParaRPr lang="en-US" dirty="0"/>
          </a:p>
        </p:txBody>
      </p:sp>
    </p:spTree>
    <p:extLst>
      <p:ext uri="{BB962C8B-B14F-4D97-AF65-F5344CB8AC3E}">
        <p14:creationId xmlns:p14="http://schemas.microsoft.com/office/powerpoint/2010/main" val="300704182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56</a:t>
            </a:fld>
            <a:endParaRPr lang="en-US" dirty="0"/>
          </a:p>
        </p:txBody>
      </p:sp>
    </p:spTree>
    <p:extLst>
      <p:ext uri="{BB962C8B-B14F-4D97-AF65-F5344CB8AC3E}">
        <p14:creationId xmlns:p14="http://schemas.microsoft.com/office/powerpoint/2010/main" val="19193740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57</a:t>
            </a:fld>
            <a:endParaRPr lang="en-US" dirty="0"/>
          </a:p>
        </p:txBody>
      </p:sp>
    </p:spTree>
    <p:extLst>
      <p:ext uri="{BB962C8B-B14F-4D97-AF65-F5344CB8AC3E}">
        <p14:creationId xmlns:p14="http://schemas.microsoft.com/office/powerpoint/2010/main" val="2707439080"/>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58</a:t>
            </a:fld>
            <a:endParaRPr lang="en-US" dirty="0"/>
          </a:p>
        </p:txBody>
      </p:sp>
    </p:spTree>
    <p:extLst>
      <p:ext uri="{BB962C8B-B14F-4D97-AF65-F5344CB8AC3E}">
        <p14:creationId xmlns:p14="http://schemas.microsoft.com/office/powerpoint/2010/main" val="2350511389"/>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59</a:t>
            </a:fld>
            <a:endParaRPr lang="en-US" dirty="0"/>
          </a:p>
        </p:txBody>
      </p:sp>
    </p:spTree>
    <p:extLst>
      <p:ext uri="{BB962C8B-B14F-4D97-AF65-F5344CB8AC3E}">
        <p14:creationId xmlns:p14="http://schemas.microsoft.com/office/powerpoint/2010/main" val="8831192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a:t>
            </a:fld>
            <a:endParaRPr lang="en-US" dirty="0"/>
          </a:p>
        </p:txBody>
      </p:sp>
    </p:spTree>
    <p:extLst>
      <p:ext uri="{BB962C8B-B14F-4D97-AF65-F5344CB8AC3E}">
        <p14:creationId xmlns:p14="http://schemas.microsoft.com/office/powerpoint/2010/main" val="28756001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7</a:t>
            </a:fld>
            <a:endParaRPr lang="en-US" dirty="0"/>
          </a:p>
        </p:txBody>
      </p:sp>
    </p:spTree>
    <p:extLst>
      <p:ext uri="{BB962C8B-B14F-4D97-AF65-F5344CB8AC3E}">
        <p14:creationId xmlns:p14="http://schemas.microsoft.com/office/powerpoint/2010/main" val="19016501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8</a:t>
            </a:fld>
            <a:endParaRPr lang="en-US" dirty="0"/>
          </a:p>
        </p:txBody>
      </p:sp>
    </p:spTree>
    <p:extLst>
      <p:ext uri="{BB962C8B-B14F-4D97-AF65-F5344CB8AC3E}">
        <p14:creationId xmlns:p14="http://schemas.microsoft.com/office/powerpoint/2010/main" val="28815812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9</a:t>
            </a:fld>
            <a:endParaRPr lang="en-US" dirty="0"/>
          </a:p>
        </p:txBody>
      </p:sp>
    </p:spTree>
    <p:extLst>
      <p:ext uri="{BB962C8B-B14F-4D97-AF65-F5344CB8AC3E}">
        <p14:creationId xmlns:p14="http://schemas.microsoft.com/office/powerpoint/2010/main" val="8918012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678426"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678426"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450219008"/>
      </p:ext>
    </p:extLst>
  </p:cSld>
  <p:clrMapOvr>
    <a:masterClrMapping/>
  </p:clrMapOvr>
  <p:hf hdr="0" ftr="0" dt="0"/>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63253305"/>
      </p:ext>
    </p:extLst>
  </p:cSld>
  <p:clrMapOvr>
    <a:masterClrMapping/>
  </p:clrMapOvr>
  <p:hf hdr="0" ftr="0" dt="0"/>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838200" y="997973"/>
            <a:ext cx="8404122"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1143217190"/>
      </p:ext>
    </p:extLst>
  </p:cSld>
  <p:clrMapOvr>
    <a:masterClrMapping/>
  </p:clrMapOvr>
  <p:hf hdr="0" ftr="0" dt="0"/>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p:bg>
      <p:bgRef idx="1001">
        <a:schemeClr val="bg1"/>
      </p:bgRef>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9AE8321-5884-9E75-1272-926961F3131D}"/>
              </a:ext>
            </a:extLst>
          </p:cNvPr>
          <p:cNvSpPr>
            <a:spLocks noGrp="1"/>
          </p:cNvSpPr>
          <p:nvPr>
            <p:ph type="title" hasCustomPrompt="1"/>
          </p:nvPr>
        </p:nvSpPr>
        <p:spPr>
          <a:xfrm>
            <a:off x="685800" y="908591"/>
            <a:ext cx="4058728" cy="5225507"/>
          </a:xfrm>
        </p:spPr>
        <p:txBody>
          <a:bodyPr anchor="t">
            <a:normAutofit/>
          </a:bodyPr>
          <a:lstStyle>
            <a:lvl1pPr>
              <a:defRPr sz="3200"/>
            </a:lvl1pPr>
          </a:lstStyle>
          <a:p>
            <a:r>
              <a:rPr lang="en-US" dirty="0"/>
              <a:t>Click to add title</a:t>
            </a:r>
          </a:p>
        </p:txBody>
      </p:sp>
      <p:sp>
        <p:nvSpPr>
          <p:cNvPr id="9" name="Picture Placeholder 8">
            <a:extLst>
              <a:ext uri="{FF2B5EF4-FFF2-40B4-BE49-F238E27FC236}">
                <a16:creationId xmlns:a16="http://schemas.microsoft.com/office/drawing/2014/main" id="{B22DF521-FA73-0B43-D1F3-A28543BA84E8}"/>
              </a:ext>
            </a:extLst>
          </p:cNvPr>
          <p:cNvSpPr>
            <a:spLocks noGrp="1"/>
          </p:cNvSpPr>
          <p:nvPr>
            <p:ph type="pic" sz="quarter" idx="10" hasCustomPrompt="1"/>
          </p:nvPr>
        </p:nvSpPr>
        <p:spPr>
          <a:xfrm>
            <a:off x="5699125" y="0"/>
            <a:ext cx="5786438" cy="6134100"/>
          </a:xfrm>
        </p:spPr>
        <p:txBody>
          <a:bodyPr/>
          <a:lstStyle>
            <a:lvl1pPr marL="0" indent="0" algn="ctr">
              <a:buNone/>
              <a:defRPr/>
            </a:lvl1pPr>
          </a:lstStyle>
          <a:p>
            <a:r>
              <a:rPr lang="en-US" dirty="0"/>
              <a:t>Click icon to insert picture</a:t>
            </a:r>
          </a:p>
        </p:txBody>
      </p:sp>
      <p:sp>
        <p:nvSpPr>
          <p:cNvPr id="4" name="Slide Number Placeholder 5">
            <a:extLst>
              <a:ext uri="{FF2B5EF4-FFF2-40B4-BE49-F238E27FC236}">
                <a16:creationId xmlns:a16="http://schemas.microsoft.com/office/drawing/2014/main" id="{400E6515-DDBF-35F4-5C9E-FF113FD164EF}"/>
              </a:ext>
            </a:extLst>
          </p:cNvPr>
          <p:cNvSpPr>
            <a:spLocks noGrp="1"/>
          </p:cNvSpPr>
          <p:nvPr>
            <p:ph type="sldNum" sz="quarter" idx="4"/>
          </p:nvPr>
        </p:nvSpPr>
        <p:spPr>
          <a:xfrm>
            <a:off x="10919012" y="6274074"/>
            <a:ext cx="672354" cy="583926"/>
          </a:xfrm>
          <a:prstGeom prst="rect">
            <a:avLst/>
          </a:prstGeom>
        </p:spPr>
        <p:txBody>
          <a:bodyPr vert="horz" lIns="91440" tIns="45720" rIns="91440" bIns="45720" rtlCol="0" anchor="t"/>
          <a:lstStyle>
            <a:lvl1pPr algn="r">
              <a:defRPr sz="1400">
                <a:solidFill>
                  <a:schemeClr val="tx1"/>
                </a:solidFill>
              </a:defRPr>
            </a:lvl1pPr>
          </a:lstStyle>
          <a:p>
            <a:fld id="{C3DB2ADC-AF19-4574-8C10-79B5B04FCA27}" type="slidenum">
              <a:rPr lang="en-US" smtClean="0"/>
              <a:pPr/>
              <a:t>‹#›</a:t>
            </a:fld>
            <a:endParaRPr lang="en-US" dirty="0"/>
          </a:p>
        </p:txBody>
      </p:sp>
      <p:cxnSp>
        <p:nvCxnSpPr>
          <p:cNvPr id="3" name="Straight Connector 2">
            <a:extLst>
              <a:ext uri="{FF2B5EF4-FFF2-40B4-BE49-F238E27FC236}">
                <a16:creationId xmlns:a16="http://schemas.microsoft.com/office/drawing/2014/main" id="{8B32A424-7EFB-F80C-2BDA-94D103A55F77}"/>
              </a:ext>
              <a:ext uri="{C183D7F6-B498-43B3-948B-1728B52AA6E4}">
                <adec:decorative xmlns:adec="http://schemas.microsoft.com/office/drawing/2017/decorative" val="1"/>
              </a:ext>
            </a:extLst>
          </p:cNvPr>
          <p:cNvCxnSpPr>
            <a:cxnSpLocks/>
          </p:cNvCxnSpPr>
          <p:nvPr userDrawn="1"/>
        </p:nvCxnSpPr>
        <p:spPr>
          <a:xfrm>
            <a:off x="800100" y="723900"/>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668EFEEF-ABDC-22C9-C5DB-0494BEB8687D}"/>
              </a:ext>
              <a:ext uri="{C183D7F6-B498-43B3-948B-1728B52AA6E4}">
                <adec:decorative xmlns:adec="http://schemas.microsoft.com/office/drawing/2017/decorative" val="1"/>
              </a:ext>
            </a:extLst>
          </p:cNvPr>
          <p:cNvCxnSpPr>
            <a:cxnSpLocks/>
          </p:cNvCxnSpPr>
          <p:nvPr userDrawn="1"/>
        </p:nvCxnSpPr>
        <p:spPr>
          <a:xfrm>
            <a:off x="5699342" y="6136928"/>
            <a:ext cx="57867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7000167"/>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745873196"/>
      </p:ext>
    </p:extLst>
  </p:cSld>
  <p:clrMapOvr>
    <a:masterClrMapping/>
  </p:clrMapOvr>
  <p:hf hdr="0" ftr="0" dt="0"/>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98288688"/>
      </p:ext>
    </p:extLst>
  </p:cSld>
  <p:clrMapOvr>
    <a:masterClrMapping/>
  </p:clrMapOvr>
  <p:hf hdr="0" ftr="0" dt="0"/>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22096"/>
            <a:ext cx="10691265" cy="112793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15383" y="2128684"/>
            <a:ext cx="5304417"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72200" y="2128684"/>
            <a:ext cx="5219700"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5649623"/>
      </p:ext>
    </p:extLst>
  </p:cSld>
  <p:clrMapOvr>
    <a:masterClrMapping/>
  </p:clrMapOvr>
  <p:hf hdr="0" ftr="0" dt="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685887" y="929148"/>
            <a:ext cx="10640005" cy="761540"/>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15384" y="1681163"/>
            <a:ext cx="5282192"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15384" y="2505075"/>
            <a:ext cx="5282192"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72200" y="1681163"/>
            <a:ext cx="5183188"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72200" y="2505075"/>
            <a:ext cx="5183188"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endParaRPr lang="en-US" dirty="0"/>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75804711"/>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847215405"/>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endParaRPr lang="en-US" dirty="0"/>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2539099094"/>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678426" y="781665"/>
            <a:ext cx="4093599" cy="122345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688258" y="2315497"/>
            <a:ext cx="4093599" cy="35534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4230824194"/>
      </p:ext>
    </p:extLst>
  </p:cSld>
  <p:clrMapOvr>
    <a:masterClrMapping/>
  </p:clrMapOvr>
  <p:hf hdr="0" ftr="0" dt="0"/>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683342"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683342"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162754729"/>
      </p:ext>
    </p:extLst>
  </p:cSld>
  <p:clrMapOvr>
    <a:masterClrMapping/>
  </p:clrMapOvr>
  <p:hf hdr="0" ftr="0" dt="0"/>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22096"/>
            <a:ext cx="10691265" cy="137103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93126"/>
            <a:ext cx="10691265" cy="36360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92594" cy="365125"/>
          </a:xfrm>
          <a:prstGeom prst="rect">
            <a:avLst/>
          </a:prstGeom>
        </p:spPr>
        <p:txBody>
          <a:bodyPr vert="horz" lIns="91440" tIns="45720" rIns="91440" bIns="45720" rtlCol="0" anchor="ctr"/>
          <a:lstStyle>
            <a:lvl1pPr algn="r">
              <a:defRPr sz="1050">
                <a:solidFill>
                  <a:schemeClr val="tx1"/>
                </a:solidFill>
                <a:latin typeface="+mj-lt"/>
              </a:defRPr>
            </a:lvl1pPr>
          </a:lstStyle>
          <a:p>
            <a:endParaRPr lang="en-US" dirty="0"/>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15383"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C3DB2ADC-AF19-4574-8C10-79B5B04FCA27}" type="slidenum">
              <a:rPr lang="en-US" smtClean="0"/>
              <a:pPr/>
              <a:t>‹#›</a:t>
            </a:fld>
            <a:endParaRPr lang="en-US" dirty="0"/>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1801979"/>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Lst>
  <p:hf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672">
          <p15:clr>
            <a:srgbClr val="F26B43"/>
          </p15:clr>
        </p15:guide>
        <p15:guide id="4" orient="horz" pos="912">
          <p15:clr>
            <a:srgbClr val="F26B43"/>
          </p15:clr>
        </p15:guide>
        <p15:guide id="5" pos="7176">
          <p15:clr>
            <a:srgbClr val="F26B43"/>
          </p15:clr>
        </p15:guide>
        <p15:guide id="6" pos="504">
          <p15:clr>
            <a:srgbClr val="F26B43"/>
          </p15:clr>
        </p15:guide>
        <p15:guide id="7" orient="horz" pos="38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4.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5.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6.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7.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8.xml"/><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9.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0.xml"/><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1.xml"/><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2.xml"/><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3.xml"/><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4.xml"/><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5.xml"/><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6.xml"/><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7.xml"/><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8.xml"/><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9.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0.xml"/><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1.xml"/><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2.xml"/><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3.xml"/><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4.xml"/><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5.xml"/><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6.xml"/><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7.xml"/><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8.xml"/><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9.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lstStyle/>
          <a:p>
            <a:r>
              <a:rPr lang="en-US" dirty="0"/>
              <a:t>Chapter 10</a:t>
            </a:r>
            <a:br>
              <a:rPr lang="en-US" dirty="0"/>
            </a:br>
            <a:br>
              <a:rPr lang="en-US" dirty="0"/>
            </a:br>
            <a:r>
              <a:rPr lang="en-US" dirty="0"/>
              <a:t>Food Ethics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922288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Issue #1 (cont’d):</a:t>
            </a:r>
            <a:br>
              <a:rPr lang="en-US" dirty="0"/>
            </a:br>
            <a:br>
              <a:rPr lang="en-US" dirty="0"/>
            </a:br>
            <a:r>
              <a:rPr lang="en-US" sz="3100" dirty="0"/>
              <a:t>The animal welfare argument (cont’d):</a:t>
            </a:r>
            <a:br>
              <a:rPr lang="en-US" sz="3100" dirty="0"/>
            </a:br>
            <a:br>
              <a:rPr lang="en-US" sz="3100" dirty="0"/>
            </a:br>
            <a:r>
              <a:rPr lang="en-US" sz="3100" dirty="0"/>
              <a:t>4. Therefore, we ought to abandon animal agriculture and adopt a (largely) non-meat diet.</a:t>
            </a:r>
            <a:br>
              <a:rPr lang="en-US" sz="3100" dirty="0"/>
            </a:br>
            <a:br>
              <a:rPr lang="en-US" sz="3100" dirty="0"/>
            </a:br>
            <a:r>
              <a:rPr lang="en-US" sz="3100" dirty="0"/>
              <a:t>Sound?</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005111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Issue #1 (cont’d):</a:t>
            </a:r>
            <a:br>
              <a:rPr lang="en-US" dirty="0"/>
            </a:br>
            <a:br>
              <a:rPr lang="en-US" dirty="0"/>
            </a:br>
            <a:r>
              <a:rPr lang="en-US" sz="3100" dirty="0"/>
              <a:t>The environmental argument for vegetarianism: raising animals for food is bad for the planet in lots of ways.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9313822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Issue #1 (cont’d):</a:t>
            </a:r>
            <a:br>
              <a:rPr lang="en-US" dirty="0"/>
            </a:br>
            <a:br>
              <a:rPr lang="en-US" dirty="0"/>
            </a:br>
            <a:r>
              <a:rPr lang="en-US" sz="3100" dirty="0"/>
              <a:t>Environmental argument (</a:t>
            </a:r>
            <a:r>
              <a:rPr lang="en-US" sz="3100" dirty="0" err="1"/>
              <a:t>con’t</a:t>
            </a:r>
            <a:r>
              <a:rPr lang="en-US" sz="3100" dirty="0"/>
              <a:t>):</a:t>
            </a:r>
            <a:br>
              <a:rPr lang="en-US" sz="3100" dirty="0"/>
            </a:br>
            <a:br>
              <a:rPr lang="en-US" sz="3100" dirty="0"/>
            </a:br>
            <a:r>
              <a:rPr lang="en-US" sz="3100" dirty="0"/>
              <a:t>Bad how?</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6920077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Issue #1 (cont’d):</a:t>
            </a:r>
            <a:br>
              <a:rPr lang="en-US" dirty="0"/>
            </a:br>
            <a:br>
              <a:rPr lang="en-US" dirty="0"/>
            </a:br>
            <a:r>
              <a:rPr lang="en-US" sz="3100" dirty="0"/>
              <a:t>Environmental argument (</a:t>
            </a:r>
            <a:r>
              <a:rPr lang="en-US" sz="3100" dirty="0" err="1"/>
              <a:t>con’t</a:t>
            </a:r>
            <a:r>
              <a:rPr lang="en-US" sz="3100" dirty="0"/>
              <a:t>):</a:t>
            </a:r>
            <a:br>
              <a:rPr lang="en-US" sz="3100" dirty="0"/>
            </a:br>
            <a:br>
              <a:rPr lang="en-US" sz="3100" dirty="0"/>
            </a:br>
            <a:r>
              <a:rPr lang="en-US" sz="3100" dirty="0"/>
              <a:t>Animal agriculture contributes to:</a:t>
            </a:r>
            <a:br>
              <a:rPr lang="en-US" sz="3100" dirty="0"/>
            </a:br>
            <a:br>
              <a:rPr lang="en-US" sz="3100" dirty="0"/>
            </a:br>
            <a:r>
              <a:rPr lang="en-US" sz="3100" dirty="0"/>
              <a:t>* climate change</a:t>
            </a:r>
            <a:br>
              <a:rPr lang="en-US" sz="3100" dirty="0"/>
            </a:br>
            <a:r>
              <a:rPr lang="en-US" sz="3100" dirty="0"/>
              <a:t>* biodiversity loss</a:t>
            </a:r>
            <a:br>
              <a:rPr lang="en-US" sz="3100" dirty="0"/>
            </a:br>
            <a:r>
              <a:rPr lang="en-US" sz="3100" dirty="0"/>
              <a:t>* pollution</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8256567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Issue #1 (cont’d):</a:t>
            </a:r>
            <a:br>
              <a:rPr lang="en-US" dirty="0"/>
            </a:br>
            <a:br>
              <a:rPr lang="en-US" dirty="0"/>
            </a:br>
            <a:r>
              <a:rPr lang="en-US" sz="3100" dirty="0"/>
              <a:t>Environmental argument (</a:t>
            </a:r>
            <a:r>
              <a:rPr lang="en-US" sz="3100" dirty="0" err="1"/>
              <a:t>con’t</a:t>
            </a:r>
            <a:r>
              <a:rPr lang="en-US" sz="3100" dirty="0"/>
              <a:t>):</a:t>
            </a:r>
            <a:br>
              <a:rPr lang="en-US" sz="3100" dirty="0"/>
            </a:br>
            <a:br>
              <a:rPr lang="en-US" sz="3100" dirty="0"/>
            </a:br>
            <a:r>
              <a:rPr lang="en-US" sz="2200" dirty="0"/>
              <a:t>In addition, animal agriculture:</a:t>
            </a:r>
            <a:br>
              <a:rPr lang="en-US" sz="2200" dirty="0"/>
            </a:br>
            <a:br>
              <a:rPr lang="en-US" sz="2200" dirty="0"/>
            </a:br>
            <a:r>
              <a:rPr lang="en-US" sz="2200" dirty="0"/>
              <a:t>* uses vast amounts of scarce water</a:t>
            </a:r>
            <a:br>
              <a:rPr lang="en-US" sz="2200" dirty="0"/>
            </a:br>
            <a:br>
              <a:rPr lang="en-US" sz="2200" dirty="0"/>
            </a:br>
            <a:r>
              <a:rPr lang="en-US" sz="2200" dirty="0"/>
              <a:t>* uses huge amounts of edible grain (70% in the U.S.)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8709499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Issue #1 (cont’d):</a:t>
            </a:r>
            <a:br>
              <a:rPr lang="en-US" dirty="0"/>
            </a:br>
            <a:br>
              <a:rPr lang="en-US" dirty="0"/>
            </a:br>
            <a:r>
              <a:rPr lang="en-US" sz="3100" dirty="0"/>
              <a:t>Environmental argument (</a:t>
            </a:r>
            <a:r>
              <a:rPr lang="en-US" sz="3100" dirty="0" err="1"/>
              <a:t>con’t</a:t>
            </a:r>
            <a:r>
              <a:rPr lang="en-US" sz="3100" dirty="0"/>
              <a:t>):</a:t>
            </a:r>
            <a:br>
              <a:rPr lang="en-US" sz="3100" dirty="0"/>
            </a:br>
            <a:br>
              <a:rPr lang="en-US" sz="3100" dirty="0"/>
            </a:br>
            <a:r>
              <a:rPr lang="en-US" sz="2200" dirty="0"/>
              <a:t>In addition, animal agriculture:</a:t>
            </a:r>
            <a:br>
              <a:rPr lang="en-US" sz="2200" dirty="0"/>
            </a:br>
            <a:br>
              <a:rPr lang="en-US" sz="2200" dirty="0"/>
            </a:br>
            <a:r>
              <a:rPr lang="en-US" sz="2200" dirty="0"/>
              <a:t>* contributes to antibiotic resistance</a:t>
            </a:r>
            <a:br>
              <a:rPr lang="en-US" sz="2200" dirty="0"/>
            </a:br>
            <a:br>
              <a:rPr lang="en-US" sz="2200" dirty="0"/>
            </a:br>
            <a:r>
              <a:rPr lang="en-US" sz="2200" dirty="0"/>
              <a:t>* contributes to human health problems (cancer, strokes, etc.)</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0651158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Issue #1 (cont’d):</a:t>
            </a:r>
            <a:br>
              <a:rPr lang="en-US" dirty="0"/>
            </a:br>
            <a:br>
              <a:rPr lang="en-US" dirty="0"/>
            </a:br>
            <a:r>
              <a:rPr lang="en-US" sz="3100" dirty="0"/>
              <a:t>So, should we stop raising and eating animals for food and become vegetarians or vegans?</a:t>
            </a:r>
            <a:br>
              <a:rPr lang="en-US" sz="3100" dirty="0"/>
            </a:br>
            <a:br>
              <a:rPr lang="en-US" sz="3100" dirty="0"/>
            </a:br>
            <a:r>
              <a:rPr lang="en-US" sz="3100" dirty="0"/>
              <a:t>What’s </a:t>
            </a:r>
            <a:r>
              <a:rPr lang="en-US" sz="3100" u="sng" dirty="0"/>
              <a:t>Your</a:t>
            </a:r>
            <a:r>
              <a:rPr lang="en-US" sz="3100" dirty="0"/>
              <a:t> view?</a:t>
            </a: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9074794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Issue #2: Should we eat local?</a:t>
            </a:r>
            <a:br>
              <a:rPr lang="en-US" dirty="0"/>
            </a:br>
            <a:br>
              <a:rPr lang="en-US" dirty="0"/>
            </a:br>
            <a:r>
              <a:rPr lang="en-US" dirty="0"/>
              <a:t>For the first time in human history, an amazing variety of non-local foods is readily available. </a:t>
            </a:r>
            <a:br>
              <a:rPr lang="en-US" dirty="0"/>
            </a:br>
            <a:br>
              <a:rPr lang="en-US" dirty="0"/>
            </a:br>
            <a:r>
              <a:rPr lang="en-US" dirty="0"/>
              <a:t>But this comes at a cost.</a:t>
            </a: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9022524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Issue #2: Should we eat local (cont’d)?</a:t>
            </a:r>
            <a:br>
              <a:rPr lang="en-US" dirty="0"/>
            </a:br>
            <a:br>
              <a:rPr lang="en-US" dirty="0"/>
            </a:br>
            <a:r>
              <a:rPr lang="en-US" dirty="0"/>
              <a:t>Downsides of non-local foods:</a:t>
            </a:r>
            <a:br>
              <a:rPr lang="en-US" dirty="0"/>
            </a:br>
            <a:br>
              <a:rPr lang="en-US" dirty="0"/>
            </a:br>
            <a:r>
              <a:rPr lang="en-US" dirty="0"/>
              <a:t>* Shipping non-local foods contributes to climate change.</a:t>
            </a: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5764023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Issue #2: Should we eat local (cont’d)?</a:t>
            </a:r>
            <a:br>
              <a:rPr lang="en-US" dirty="0"/>
            </a:br>
            <a:br>
              <a:rPr lang="en-US" dirty="0"/>
            </a:br>
            <a:r>
              <a:rPr lang="en-US" dirty="0"/>
              <a:t>Downsides (cont’d):</a:t>
            </a:r>
            <a:br>
              <a:rPr lang="en-US" dirty="0"/>
            </a:br>
            <a:br>
              <a:rPr lang="en-US" dirty="0"/>
            </a:br>
            <a:r>
              <a:rPr lang="en-US" dirty="0"/>
              <a:t>* Non-local food is often less fresh, less tasty, and may be loaded with preservatives or contaminates.</a:t>
            </a: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006706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lstStyle/>
          <a:p>
            <a:r>
              <a:rPr lang="en-US" dirty="0"/>
              <a:t>Because food is so vital, food ethics is a central topic of environmental ethics.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3613664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Issue #2: Should we eat local (cont’d)?</a:t>
            </a:r>
            <a:br>
              <a:rPr lang="en-US" dirty="0"/>
            </a:br>
            <a:br>
              <a:rPr lang="en-US" dirty="0"/>
            </a:br>
            <a:r>
              <a:rPr lang="en-US" dirty="0"/>
              <a:t>Downsides (cont’d):</a:t>
            </a:r>
            <a:br>
              <a:rPr lang="en-US" dirty="0"/>
            </a:br>
            <a:br>
              <a:rPr lang="en-US" dirty="0"/>
            </a:br>
            <a:r>
              <a:rPr lang="en-US" dirty="0"/>
              <a:t>* eating non-local foods contributes to the decline of rural economies.</a:t>
            </a: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0155961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Issue #2: Should we eat local (cont’d)?</a:t>
            </a:r>
            <a:br>
              <a:rPr lang="en-US" dirty="0"/>
            </a:br>
            <a:br>
              <a:rPr lang="en-US" dirty="0"/>
            </a:br>
            <a:r>
              <a:rPr lang="en-US" dirty="0"/>
              <a:t>On the other hand, there are downsides of being a “locavore” (i.e., a person who eats only or mostly locally grown food).</a:t>
            </a: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6455382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Issue #2: Should we eat local (cont’d)?</a:t>
            </a:r>
            <a:br>
              <a:rPr lang="en-US" dirty="0"/>
            </a:br>
            <a:br>
              <a:rPr lang="en-US" dirty="0"/>
            </a:br>
            <a:r>
              <a:rPr lang="en-US" dirty="0"/>
              <a:t>Downsides of being a locavore (cont’d):</a:t>
            </a:r>
            <a:br>
              <a:rPr lang="en-US" dirty="0"/>
            </a:br>
            <a:br>
              <a:rPr lang="en-US" dirty="0"/>
            </a:br>
            <a:r>
              <a:rPr lang="en-US" sz="3100" dirty="0"/>
              <a:t>* many healthy and desirable foods may be difficult or impossible to obtain (especially in cold or arid locales).</a:t>
            </a:r>
            <a:br>
              <a:rPr lang="en-US" dirty="0"/>
            </a:b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158998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Issue #2: Should we eat local (cont’d)?</a:t>
            </a:r>
            <a:br>
              <a:rPr lang="en-US" dirty="0"/>
            </a:br>
            <a:br>
              <a:rPr lang="en-US" dirty="0"/>
            </a:br>
            <a:r>
              <a:rPr lang="en-US" dirty="0"/>
              <a:t>Downsides of being a locavore (cont’d):</a:t>
            </a:r>
            <a:br>
              <a:rPr lang="en-US" dirty="0"/>
            </a:br>
            <a:br>
              <a:rPr lang="en-US" dirty="0"/>
            </a:br>
            <a:r>
              <a:rPr lang="en-US" dirty="0"/>
              <a:t>* Non-local foods may actually have a smaller carbon footprint.</a:t>
            </a:r>
            <a:br>
              <a:rPr lang="en-US" dirty="0"/>
            </a:b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4026000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Issue #2: Should we eat local (cont’d)?</a:t>
            </a:r>
            <a:br>
              <a:rPr lang="en-US" dirty="0"/>
            </a:br>
            <a:br>
              <a:rPr lang="en-US" dirty="0"/>
            </a:br>
            <a:r>
              <a:rPr lang="en-US" dirty="0"/>
              <a:t>On balance, the growing local foods movement seems to be a welcome development.</a:t>
            </a:r>
            <a:br>
              <a:rPr lang="en-US" dirty="0"/>
            </a:b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248165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Issue #3: Should we eat genetically modified foods?</a:t>
            </a:r>
            <a:br>
              <a:rPr lang="en-US" dirty="0"/>
            </a:br>
            <a:br>
              <a:rPr lang="en-US" dirty="0"/>
            </a:br>
            <a:r>
              <a:rPr lang="en-US" sz="3100" dirty="0"/>
              <a:t>GMO or bioengineered foods = foods that have had changes introduced into their </a:t>
            </a:r>
            <a:r>
              <a:rPr lang="en-US" sz="3100" dirty="0" err="1"/>
              <a:t>dna</a:t>
            </a:r>
            <a:r>
              <a:rPr lang="en-US" sz="3100" dirty="0"/>
              <a:t> through a process of genetic engineering.</a:t>
            </a:r>
            <a:br>
              <a:rPr lang="en-US" dirty="0"/>
            </a:b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0809631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eat genetically modified foods (cont’d)?</a:t>
            </a:r>
            <a:br>
              <a:rPr lang="en-US" dirty="0"/>
            </a:br>
            <a:br>
              <a:rPr lang="en-US" dirty="0"/>
            </a:br>
            <a:r>
              <a:rPr lang="en-US" sz="3100" dirty="0"/>
              <a:t>Such foods have been common since the 1990s. About 75% of processed foods in the U.S. contain GMO’s.</a:t>
            </a:r>
            <a:br>
              <a:rPr lang="en-US" dirty="0"/>
            </a:b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5727806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EAT genetically modified foods (cont’d):</a:t>
            </a:r>
            <a:br>
              <a:rPr lang="en-US" dirty="0"/>
            </a:br>
            <a:br>
              <a:rPr lang="en-US" dirty="0"/>
            </a:br>
            <a:r>
              <a:rPr lang="en-US" sz="3100" dirty="0"/>
              <a:t>Bioengineered foods are mostly grown in the U.S, Brazil, Argentina, Canada, and India, but are banned in Russia and most European countries.</a:t>
            </a:r>
            <a:br>
              <a:rPr lang="en-US" dirty="0"/>
            </a:b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5830490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EAT genetically modified foods (cont’d):</a:t>
            </a:r>
            <a:br>
              <a:rPr lang="en-US" dirty="0"/>
            </a:br>
            <a:br>
              <a:rPr lang="en-US" dirty="0"/>
            </a:br>
            <a:r>
              <a:rPr lang="en-US" sz="2700" dirty="0"/>
              <a:t>Main benefits of </a:t>
            </a:r>
            <a:r>
              <a:rPr lang="en-US" sz="2700" dirty="0" err="1"/>
              <a:t>gM</a:t>
            </a:r>
            <a:r>
              <a:rPr lang="en-US" sz="2700" dirty="0"/>
              <a:t> crops:</a:t>
            </a:r>
            <a:br>
              <a:rPr lang="en-US" sz="2700" dirty="0"/>
            </a:br>
            <a:br>
              <a:rPr lang="en-US" sz="2700" dirty="0"/>
            </a:br>
            <a:r>
              <a:rPr lang="en-US" sz="2700" dirty="0"/>
              <a:t>* increased crop yields</a:t>
            </a:r>
            <a:br>
              <a:rPr lang="en-US" sz="2700" dirty="0"/>
            </a:br>
            <a:br>
              <a:rPr lang="en-US" sz="2700" dirty="0"/>
            </a:br>
            <a:r>
              <a:rPr lang="en-US" sz="2700" dirty="0"/>
              <a:t>* fewer pesticides needed</a:t>
            </a:r>
            <a:br>
              <a:rPr lang="en-US" dirty="0"/>
            </a:b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1268248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EAT </a:t>
            </a:r>
            <a:r>
              <a:rPr lang="en-US" dirty="0" err="1"/>
              <a:t>gM</a:t>
            </a:r>
            <a:r>
              <a:rPr lang="en-US" dirty="0"/>
              <a:t> food? (cont’d):</a:t>
            </a:r>
            <a:br>
              <a:rPr lang="en-US" dirty="0"/>
            </a:br>
            <a:br>
              <a:rPr lang="en-US" dirty="0"/>
            </a:br>
            <a:r>
              <a:rPr lang="en-US" sz="2700" dirty="0"/>
              <a:t>Main benefits (cont’d):</a:t>
            </a:r>
            <a:br>
              <a:rPr lang="en-US" sz="2700" dirty="0"/>
            </a:br>
            <a:br>
              <a:rPr lang="en-US" sz="2700" dirty="0"/>
            </a:br>
            <a:r>
              <a:rPr lang="en-US" sz="2700" dirty="0"/>
              <a:t>* less plowing to control weeds (resulting in less soil erosion, lower fuel costs, and more carbon sequestration).</a:t>
            </a:r>
            <a:br>
              <a:rPr lang="en-US" dirty="0"/>
            </a:b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930846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lstStyle/>
          <a:p>
            <a:r>
              <a:rPr lang="en-US" dirty="0"/>
              <a:t>Four issues addressed in this chapter:</a:t>
            </a:r>
            <a:br>
              <a:rPr lang="en-US" dirty="0"/>
            </a:br>
            <a:br>
              <a:rPr lang="en-US" dirty="0"/>
            </a:br>
            <a:r>
              <a:rPr lang="en-US" dirty="0"/>
              <a:t>1. is it ethical to eat animals?</a:t>
            </a:r>
            <a:br>
              <a:rPr lang="en-US" dirty="0"/>
            </a:br>
            <a:br>
              <a:rPr lang="en-US" dirty="0"/>
            </a:br>
            <a:r>
              <a:rPr lang="en-US" dirty="0"/>
              <a:t>2. Should we eat local?</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9924304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EAT </a:t>
            </a:r>
            <a:r>
              <a:rPr lang="en-US" dirty="0" err="1"/>
              <a:t>gM</a:t>
            </a:r>
            <a:r>
              <a:rPr lang="en-US" dirty="0"/>
              <a:t> foods? (cont’d):</a:t>
            </a:r>
            <a:br>
              <a:rPr lang="en-US" dirty="0"/>
            </a:br>
            <a:br>
              <a:rPr lang="en-US" dirty="0"/>
            </a:br>
            <a:r>
              <a:rPr lang="en-US" dirty="0"/>
              <a:t>Concerns about GM crops:</a:t>
            </a:r>
            <a:br>
              <a:rPr lang="en-US" dirty="0"/>
            </a:br>
            <a:br>
              <a:rPr lang="en-US" dirty="0"/>
            </a:br>
            <a:r>
              <a:rPr lang="en-US" dirty="0"/>
              <a:t>* Harmful to human health? (no evidence they are)</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7559756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EAT </a:t>
            </a:r>
            <a:r>
              <a:rPr lang="en-US" dirty="0" err="1"/>
              <a:t>gM</a:t>
            </a:r>
            <a:r>
              <a:rPr lang="en-US" dirty="0"/>
              <a:t> food? (cont’d):</a:t>
            </a:r>
            <a:br>
              <a:rPr lang="en-US" dirty="0"/>
            </a:br>
            <a:br>
              <a:rPr lang="en-US" dirty="0"/>
            </a:br>
            <a:r>
              <a:rPr lang="en-US" dirty="0"/>
              <a:t>Concerns about GM crops (cont’d):</a:t>
            </a:r>
            <a:br>
              <a:rPr lang="en-US" dirty="0"/>
            </a:br>
            <a:br>
              <a:rPr lang="en-US" dirty="0"/>
            </a:br>
            <a:r>
              <a:rPr lang="en-US" sz="2700" dirty="0"/>
              <a:t>* danger of cross-breeding leading to super-pests and super-weeds? (debunked by responsible scientists).</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518827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EAT </a:t>
            </a:r>
            <a:r>
              <a:rPr lang="en-US" dirty="0" err="1"/>
              <a:t>gM</a:t>
            </a:r>
            <a:r>
              <a:rPr lang="en-US" dirty="0"/>
              <a:t> foods? (cont’d):</a:t>
            </a:r>
            <a:br>
              <a:rPr lang="en-US" dirty="0"/>
            </a:br>
            <a:br>
              <a:rPr lang="en-US" dirty="0"/>
            </a:br>
            <a:r>
              <a:rPr lang="en-US" dirty="0"/>
              <a:t>Concerns about GM crops (cont’d):</a:t>
            </a:r>
            <a:br>
              <a:rPr lang="en-US" dirty="0"/>
            </a:br>
            <a:br>
              <a:rPr lang="en-US" dirty="0"/>
            </a:br>
            <a:r>
              <a:rPr lang="en-US" sz="2200" dirty="0"/>
              <a:t>* Is it an unacceptable form of “playing God”?</a:t>
            </a:r>
            <a:br>
              <a:rPr lang="en-US" sz="2200" dirty="0"/>
            </a:br>
            <a:br>
              <a:rPr lang="en-US" sz="2200" dirty="0"/>
            </a:br>
            <a:r>
              <a:rPr lang="en-US" sz="2200" dirty="0"/>
              <a:t>* Should GM crops be banned because they violate “the precautionary principle”?</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7651323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EAT </a:t>
            </a:r>
            <a:r>
              <a:rPr lang="en-US" sz="2700" dirty="0" err="1"/>
              <a:t>gM</a:t>
            </a:r>
            <a:r>
              <a:rPr lang="en-US" sz="2700" dirty="0"/>
              <a:t> foods? (cont’d):</a:t>
            </a:r>
            <a:br>
              <a:rPr lang="en-US" dirty="0"/>
            </a:br>
            <a:br>
              <a:rPr lang="en-US" dirty="0"/>
            </a:br>
            <a:r>
              <a:rPr lang="en-US" sz="2000" dirty="0"/>
              <a:t>Precautionary principle (Wingspread formulation): When an activity raises threats of harm to the environment or human health, precautionary measures should be taken even if some cause-and-effect relationships are not fully established scientifically.</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832503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400" dirty="0"/>
              <a:t>EAT </a:t>
            </a:r>
            <a:r>
              <a:rPr lang="en-US" sz="2400" dirty="0" err="1"/>
              <a:t>gM</a:t>
            </a:r>
            <a:r>
              <a:rPr lang="en-US" sz="2400" dirty="0"/>
              <a:t> foods? (cont’d):</a:t>
            </a:r>
            <a:br>
              <a:rPr lang="en-US" sz="2400" dirty="0"/>
            </a:br>
            <a:br>
              <a:rPr lang="en-US" sz="2400" dirty="0"/>
            </a:br>
            <a:r>
              <a:rPr lang="en-US" sz="2400" dirty="0"/>
              <a:t>Concerns about GM crops (cont’d):</a:t>
            </a:r>
            <a:br>
              <a:rPr lang="en-US" dirty="0"/>
            </a:br>
            <a:br>
              <a:rPr lang="en-US" dirty="0"/>
            </a:br>
            <a:r>
              <a:rPr lang="en-US" sz="2400" dirty="0"/>
              <a:t>Note that the precautionary principle, thus formulated, is vague and would ban all sorts of beneficial innovations if taken literally.</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9632372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EAT </a:t>
            </a:r>
            <a:r>
              <a:rPr lang="en-US" sz="2700" dirty="0" err="1"/>
              <a:t>gM</a:t>
            </a:r>
            <a:r>
              <a:rPr lang="en-US" sz="2700" dirty="0"/>
              <a:t> foods? (cont’d):</a:t>
            </a:r>
            <a:br>
              <a:rPr lang="en-US" sz="2700" dirty="0"/>
            </a:br>
            <a:br>
              <a:rPr lang="en-US" sz="2700" dirty="0"/>
            </a:br>
            <a:r>
              <a:rPr lang="en-US" sz="2700" dirty="0"/>
              <a:t>Concerns about GM crops (cont’d):</a:t>
            </a:r>
            <a:br>
              <a:rPr lang="en-US" dirty="0"/>
            </a:br>
            <a:br>
              <a:rPr lang="en-US" dirty="0"/>
            </a:br>
            <a:r>
              <a:rPr lang="en-US" sz="2200" dirty="0" err="1"/>
              <a:t>Bassham’s</a:t>
            </a:r>
            <a:r>
              <a:rPr lang="en-US" sz="2200" dirty="0"/>
              <a:t> view: On balance, selective production and consumption of GM foods seems justified, though they should continue to be rigorously tested and regulated.</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2760882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Issue #4: What should we do about world hunger?</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549080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The Good news: We’ve made great progress in recent decades in fighting world hunger and poverty.</a:t>
            </a:r>
            <a:br>
              <a:rPr lang="en-US" dirty="0"/>
            </a:br>
            <a:br>
              <a:rPr lang="en-US" dirty="0"/>
            </a:br>
            <a:r>
              <a:rPr lang="en-US" sz="2400" dirty="0"/>
              <a:t>Percentage of world’s population living in extreme Poverty:</a:t>
            </a:r>
            <a:br>
              <a:rPr lang="en-US" sz="2400" dirty="0"/>
            </a:br>
            <a:br>
              <a:rPr lang="en-US" sz="2400" dirty="0"/>
            </a:br>
            <a:r>
              <a:rPr lang="en-US" sz="2400" dirty="0"/>
              <a:t>1990: 36%</a:t>
            </a:r>
            <a:br>
              <a:rPr lang="en-US" sz="2400" dirty="0"/>
            </a:br>
            <a:r>
              <a:rPr lang="en-US" sz="2400" dirty="0"/>
              <a:t>Today: less than 10%</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0235396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Bad news:</a:t>
            </a:r>
            <a:br>
              <a:rPr lang="en-US" dirty="0"/>
            </a:br>
            <a:br>
              <a:rPr lang="en-US" dirty="0"/>
            </a:br>
            <a:r>
              <a:rPr lang="en-US" dirty="0"/>
              <a:t>* More than 700 million people struggle daily with chronic malnutrition.</a:t>
            </a:r>
            <a:br>
              <a:rPr lang="en-US" dirty="0"/>
            </a:br>
            <a:br>
              <a:rPr lang="en-US" dirty="0"/>
            </a:br>
            <a:r>
              <a:rPr lang="en-US" dirty="0"/>
              <a:t>* over 10,000 children die daily of starvation.</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918981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Issue: Should those who can easily afford to donate to hunger relief?</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8039396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Four issues addressed in this chapter (cont’d):</a:t>
            </a:r>
            <a:br>
              <a:rPr lang="en-US" dirty="0"/>
            </a:br>
            <a:br>
              <a:rPr lang="en-US" dirty="0"/>
            </a:br>
            <a:r>
              <a:rPr lang="en-US" dirty="0"/>
              <a:t>3. Should we eat genetically modified foods?</a:t>
            </a:r>
            <a:br>
              <a:rPr lang="en-US" dirty="0"/>
            </a:br>
            <a:br>
              <a:rPr lang="en-US" dirty="0"/>
            </a:br>
            <a:r>
              <a:rPr lang="en-US" dirty="0"/>
              <a:t>4. What should we do about world hunger?</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9852179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Peter Singer’s famine relief argument:</a:t>
            </a:r>
            <a:br>
              <a:rPr lang="en-US" dirty="0"/>
            </a:br>
            <a:br>
              <a:rPr lang="en-US" dirty="0"/>
            </a:br>
            <a:r>
              <a:rPr lang="en-US" sz="2700" dirty="0"/>
              <a:t>1. If it is in our power to prevent something very bad from happening without thereby sacrificing anything else of moral significance, we ought to do so.</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85562109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Singer’s famine relief argument (cont’d):</a:t>
            </a:r>
            <a:br>
              <a:rPr lang="en-US" dirty="0"/>
            </a:br>
            <a:br>
              <a:rPr lang="en-US" dirty="0"/>
            </a:br>
            <a:r>
              <a:rPr lang="en-US" sz="2700" dirty="0"/>
              <a:t>2. Severe malnutrition and death by starvation are very bad.</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09171243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Singer’s famine relief argument (cont’d):</a:t>
            </a:r>
            <a:br>
              <a:rPr lang="en-US" dirty="0"/>
            </a:br>
            <a:br>
              <a:rPr lang="en-US" dirty="0"/>
            </a:br>
            <a:r>
              <a:rPr lang="en-US" sz="2200" dirty="0"/>
              <a:t>3. People in relatively affluent countries who can afford to do so can prevent some severe malnutrition and death without sacrificing anything of moral significance by donating a small amount to famine relief.</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8334919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Singer’s famine relief argument (cont’d):</a:t>
            </a:r>
            <a:br>
              <a:rPr lang="en-US" dirty="0"/>
            </a:br>
            <a:br>
              <a:rPr lang="en-US" dirty="0"/>
            </a:br>
            <a:r>
              <a:rPr lang="en-US" sz="2200" dirty="0"/>
              <a:t>4. So, people in relatively affluent countries who can afford to do so should donate at least a small amount to famine relief.</a:t>
            </a:r>
            <a:br>
              <a:rPr lang="en-US" sz="2200" dirty="0"/>
            </a:br>
            <a:br>
              <a:rPr lang="en-US" sz="2200" dirty="0"/>
            </a:br>
            <a:r>
              <a:rPr lang="en-US" sz="2200" dirty="0"/>
              <a:t>Convincing?</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88111343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Singer’s famine relief argument (cont’d):</a:t>
            </a:r>
            <a:br>
              <a:rPr lang="en-US" dirty="0"/>
            </a:br>
            <a:br>
              <a:rPr lang="en-US" dirty="0"/>
            </a:br>
            <a:r>
              <a:rPr lang="en-US" sz="2200" dirty="0"/>
              <a:t>A possible objection: It would be commendable to donate to hunger relief, but we have no </a:t>
            </a:r>
            <a:r>
              <a:rPr lang="en-US" sz="2200" u="sng" dirty="0"/>
              <a:t>duty</a:t>
            </a:r>
            <a:r>
              <a:rPr lang="en-US" sz="2200" dirty="0"/>
              <a:t> to do so.</a:t>
            </a:r>
            <a:br>
              <a:rPr lang="en-US" sz="2200" dirty="0"/>
            </a:br>
            <a:br>
              <a:rPr lang="en-US" sz="2200" dirty="0"/>
            </a:br>
            <a:r>
              <a:rPr lang="en-US" sz="2200" dirty="0"/>
              <a:t>Why?</a:t>
            </a:r>
            <a:br>
              <a:rPr lang="en-US" sz="2200" dirty="0"/>
            </a:br>
            <a:br>
              <a:rPr lang="en-US" sz="2200" dirty="0"/>
            </a:br>
            <a:r>
              <a:rPr lang="en-US" sz="2200" dirty="0"/>
              <a:t>Because The only moral duties we have are </a:t>
            </a:r>
            <a:r>
              <a:rPr lang="en-US" sz="2200" u="sng" dirty="0"/>
              <a:t>negative duties</a:t>
            </a:r>
            <a:r>
              <a:rPr lang="en-US" sz="2200" dirty="0"/>
              <a:t> (duties to refrain from harming others). We have no </a:t>
            </a:r>
            <a:r>
              <a:rPr lang="en-US" sz="2200" u="sng" dirty="0"/>
              <a:t>positive duties</a:t>
            </a:r>
            <a:r>
              <a:rPr lang="en-US" sz="2200" dirty="0"/>
              <a:t> to actively aid people or do good.</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81874564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Singer’s famine relief argument (cont’d):</a:t>
            </a:r>
            <a:br>
              <a:rPr lang="en-US" dirty="0"/>
            </a:br>
            <a:br>
              <a:rPr lang="en-US" dirty="0"/>
            </a:br>
            <a:r>
              <a:rPr lang="en-US" sz="2800" dirty="0"/>
              <a:t>Singer’s response: the drowning child example (Page 155).</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40497364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Singer’s famine relief argument (cont’d):</a:t>
            </a:r>
            <a:br>
              <a:rPr lang="en-US" dirty="0"/>
            </a:br>
            <a:br>
              <a:rPr lang="en-US" dirty="0"/>
            </a:br>
            <a:r>
              <a:rPr lang="en-US" sz="2200" dirty="0"/>
              <a:t>A more serious objection to Singer’s argument: </a:t>
            </a:r>
            <a:r>
              <a:rPr lang="en-US" sz="2200" u="sng" dirty="0"/>
              <a:t>Lots</a:t>
            </a:r>
            <a:r>
              <a:rPr lang="en-US" sz="2200" dirty="0"/>
              <a:t> of very bad things in the world can be prevented with little effort or sacrifice on our part. Why must a do-gooder give specifically to </a:t>
            </a:r>
            <a:r>
              <a:rPr lang="en-US" sz="2200" u="sng" dirty="0"/>
              <a:t>famine</a:t>
            </a:r>
            <a:r>
              <a:rPr lang="en-US" sz="2200" dirty="0"/>
              <a:t> </a:t>
            </a:r>
            <a:r>
              <a:rPr lang="en-US" sz="2200" u="sng" dirty="0"/>
              <a:t>relief</a:t>
            </a:r>
            <a:r>
              <a:rPr lang="en-US" sz="2200" dirty="0"/>
              <a:t>?</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73939458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Singer’s famine relief argument (cont’d):</a:t>
            </a:r>
            <a:br>
              <a:rPr lang="en-US" dirty="0"/>
            </a:br>
            <a:br>
              <a:rPr lang="en-US" dirty="0"/>
            </a:br>
            <a:r>
              <a:rPr lang="en-US" sz="2200" dirty="0"/>
              <a:t>Perhaps as a response, Singer has revised his argument as follows:</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98283864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Singer’s famine relief argument (cont’d):</a:t>
            </a:r>
            <a:br>
              <a:rPr lang="en-US" dirty="0"/>
            </a:br>
            <a:br>
              <a:rPr lang="en-US" dirty="0"/>
            </a:br>
            <a:r>
              <a:rPr lang="en-US" sz="2200" dirty="0"/>
              <a:t>Singer’s revised argument:</a:t>
            </a:r>
            <a:br>
              <a:rPr lang="en-US" sz="2200" dirty="0"/>
            </a:br>
            <a:br>
              <a:rPr lang="en-US" sz="2200" dirty="0"/>
            </a:br>
            <a:r>
              <a:rPr lang="en-US" sz="2200" dirty="0"/>
              <a:t>1. If we can prevent something bad without thereby sacrificing anything of comparable moral significance, we ought to do it.</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0903704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896112" y="908593"/>
            <a:ext cx="4058728" cy="5225507"/>
          </a:xfrm>
        </p:spPr>
        <p:txBody>
          <a:bodyPr>
            <a:normAutofit fontScale="90000"/>
          </a:bodyPr>
          <a:lstStyle/>
          <a:p>
            <a:r>
              <a:rPr lang="en-US" sz="2700" dirty="0"/>
              <a:t>Singer’s famine relief argument (cont’d):</a:t>
            </a:r>
            <a:br>
              <a:rPr lang="en-US" dirty="0"/>
            </a:br>
            <a:br>
              <a:rPr lang="en-US" dirty="0"/>
            </a:br>
            <a:r>
              <a:rPr lang="en-US" sz="2300" dirty="0"/>
              <a:t>Singer’s revised argument (cont’d):</a:t>
            </a:r>
            <a:br>
              <a:rPr lang="en-US" sz="2300" dirty="0"/>
            </a:br>
            <a:br>
              <a:rPr lang="en-US" sz="2300" dirty="0"/>
            </a:br>
            <a:r>
              <a:rPr lang="en-US" sz="2300" dirty="0"/>
              <a:t>2. Absolute poverty is bad.</a:t>
            </a:r>
            <a:br>
              <a:rPr lang="en-US" sz="2300" dirty="0"/>
            </a:br>
            <a:br>
              <a:rPr lang="en-US" sz="2300" dirty="0"/>
            </a:br>
            <a:r>
              <a:rPr lang="en-US" sz="2300" dirty="0"/>
              <a:t>3. There is some absolute poverty we can prevent without sacrificing anything of comparable moral significance.</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172148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Issue #1: Should we eat animals?</a:t>
            </a:r>
            <a:br>
              <a:rPr lang="en-US" dirty="0"/>
            </a:br>
            <a:br>
              <a:rPr lang="en-US" dirty="0"/>
            </a:br>
            <a:r>
              <a:rPr lang="en-US" dirty="0"/>
              <a:t>Trillions of animals are killed and eaten each year. Is this ethical? Or should we abandon animal agriculture and become vegetarians or vegans?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4305161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400" dirty="0"/>
              <a:t>Singer’s famine relief argument (cont’d):</a:t>
            </a:r>
            <a:br>
              <a:rPr lang="en-US" dirty="0"/>
            </a:br>
            <a:br>
              <a:rPr lang="en-US" dirty="0"/>
            </a:br>
            <a:r>
              <a:rPr lang="en-US" sz="2400" dirty="0"/>
              <a:t>Singer’s revised argument (cont’d):</a:t>
            </a:r>
            <a:br>
              <a:rPr lang="en-US" sz="2400" dirty="0"/>
            </a:br>
            <a:br>
              <a:rPr lang="en-US" sz="2400" dirty="0"/>
            </a:br>
            <a:r>
              <a:rPr lang="en-US" sz="2400" dirty="0"/>
              <a:t>4. so, we ought to prevent some absolute poverty.</a:t>
            </a:r>
            <a:br>
              <a:rPr lang="en-US" sz="2400" dirty="0"/>
            </a:br>
            <a:br>
              <a:rPr lang="en-US" sz="2400" dirty="0"/>
            </a:br>
            <a:r>
              <a:rPr lang="en-US" sz="2400" dirty="0"/>
              <a:t>Convincing?</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77537517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Singer’s famine relief argument (cont’d):</a:t>
            </a:r>
            <a:br>
              <a:rPr lang="en-US" dirty="0"/>
            </a:br>
            <a:br>
              <a:rPr lang="en-US" dirty="0"/>
            </a:br>
            <a:r>
              <a:rPr lang="en-US" sz="2200" dirty="0"/>
              <a:t>Two problems with Singer’s revised argument:</a:t>
            </a:r>
            <a:br>
              <a:rPr lang="en-US" sz="2200" dirty="0"/>
            </a:br>
            <a:br>
              <a:rPr lang="en-US" sz="2200" dirty="0"/>
            </a:br>
            <a:r>
              <a:rPr lang="en-US" sz="2200" dirty="0"/>
              <a:t>1. Assuming that we do have certain positive duties to do good, why must this take the Form of fighting absolute poverty?</a:t>
            </a:r>
            <a:br>
              <a:rPr lang="en-US" dirty="0"/>
            </a:b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84621659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Singer’s famine relief argument (cont’d):</a:t>
            </a:r>
            <a:br>
              <a:rPr lang="en-US" dirty="0"/>
            </a:br>
            <a:br>
              <a:rPr lang="en-US" dirty="0"/>
            </a:br>
            <a:r>
              <a:rPr lang="en-US" sz="2700" dirty="0"/>
              <a:t>problems with Singer’s revised argument (cont’d):</a:t>
            </a:r>
            <a:br>
              <a:rPr lang="en-US" dirty="0"/>
            </a:br>
            <a:br>
              <a:rPr lang="en-US" dirty="0"/>
            </a:br>
            <a:r>
              <a:rPr lang="en-US" sz="2700" dirty="0"/>
              <a:t>2. Singer’s argument is too demanding. It would require us to be constant badness-preventers.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71196708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So, Singer’s argument is unconvincing.</a:t>
            </a:r>
            <a:br>
              <a:rPr lang="en-US" dirty="0"/>
            </a:br>
            <a:br>
              <a:rPr lang="en-US" dirty="0"/>
            </a:br>
            <a:r>
              <a:rPr lang="en-US" dirty="0"/>
              <a:t>But could a more modest argument for hunger relief succeed?</a:t>
            </a: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79241345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Mylan Engle’s “minimalistic” Hunger-relief Argument:</a:t>
            </a: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62473873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Engle’s argument (cont’d):</a:t>
            </a:r>
            <a:br>
              <a:rPr lang="en-US" sz="2700" dirty="0"/>
            </a:br>
            <a:br>
              <a:rPr lang="en-US" sz="2700" dirty="0"/>
            </a:br>
            <a:r>
              <a:rPr lang="en-US" sz="2200" dirty="0"/>
              <a:t>1.If you can help to reduce the amount of unnecessary suffering in the world with minimal effort on your part, with no risk to yourself or others, with no noticeable reduction in your standard of living or the standard of living of your dependents, and without thereby failing to fulfill any more pressing obligation, then you ought to do so.</a:t>
            </a: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83940388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Engle’s argument (cont’d):</a:t>
            </a:r>
            <a:br>
              <a:rPr lang="en-US" sz="2700" dirty="0"/>
            </a:br>
            <a:br>
              <a:rPr lang="en-US" sz="2700" dirty="0"/>
            </a:br>
            <a:r>
              <a:rPr lang="en-US" sz="2200" dirty="0"/>
              <a:t>2. People who can easily afford to give modest financial support for famine-relief organizations and/or other humanitarian organizations fall into this category.</a:t>
            </a: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31370373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Engle’s argument (cont’d):</a:t>
            </a:r>
            <a:br>
              <a:rPr lang="en-US" sz="2700" dirty="0"/>
            </a:br>
            <a:br>
              <a:rPr lang="en-US" sz="2700" dirty="0"/>
            </a:br>
            <a:r>
              <a:rPr lang="en-US" sz="2700" dirty="0"/>
              <a:t>3. So, such people have a duty to give modest financial support to famine-relief organizations and/or other humanitarian organizations.</a:t>
            </a:r>
            <a:br>
              <a:rPr lang="en-US" sz="2200" dirty="0"/>
            </a:b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14264437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Engle’s argument (cont’d):</a:t>
            </a:r>
            <a:br>
              <a:rPr lang="en-US" sz="2700" dirty="0"/>
            </a:br>
            <a:br>
              <a:rPr lang="en-US" sz="2700" dirty="0"/>
            </a:br>
            <a:r>
              <a:rPr lang="en-US" sz="2700" dirty="0"/>
              <a:t>Why is Engle’s argument more modest than Singer’s?</a:t>
            </a:r>
            <a:br>
              <a:rPr lang="en-US" sz="2700" dirty="0"/>
            </a:br>
            <a:br>
              <a:rPr lang="en-US" sz="2700" dirty="0"/>
            </a:br>
            <a:r>
              <a:rPr lang="en-US" sz="2700" dirty="0"/>
              <a:t>Is it convincing?</a:t>
            </a:r>
            <a:br>
              <a:rPr lang="en-US" sz="2200" dirty="0"/>
            </a:b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08001710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Engle’s argument (cont’d):</a:t>
            </a:r>
            <a:br>
              <a:rPr lang="en-US" sz="2700" dirty="0"/>
            </a:br>
            <a:br>
              <a:rPr lang="en-US" sz="2700" dirty="0"/>
            </a:br>
            <a:r>
              <a:rPr lang="en-US" sz="2700" dirty="0"/>
              <a:t>A lingering concern with Engle’s argument:</a:t>
            </a:r>
            <a:br>
              <a:rPr lang="en-US" sz="2700" dirty="0"/>
            </a:br>
            <a:br>
              <a:rPr lang="en-US" sz="2700" dirty="0"/>
            </a:br>
            <a:r>
              <a:rPr lang="en-US" sz="2200" dirty="0"/>
              <a:t>Opportunities to relieve unnecessary suffering abound. Why must we give specifically to famine-relief organizations and/or other humanitarian organizations? Why not to animal shelters or other worthy causes we support?</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0937546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Issue #1 (cont’d):</a:t>
            </a:r>
            <a:br>
              <a:rPr lang="en-US" dirty="0"/>
            </a:br>
            <a:br>
              <a:rPr lang="en-US" dirty="0"/>
            </a:br>
            <a:r>
              <a:rPr lang="en-US" dirty="0"/>
              <a:t>Two main ethical arguments for vegetarianism:</a:t>
            </a:r>
            <a:br>
              <a:rPr lang="en-US" dirty="0"/>
            </a:br>
            <a:br>
              <a:rPr lang="en-US" dirty="0"/>
            </a:br>
            <a:r>
              <a:rPr lang="en-US" dirty="0"/>
              <a:t>1. The animal welfare argument.</a:t>
            </a:r>
            <a:br>
              <a:rPr lang="en-US" dirty="0"/>
            </a:br>
            <a:br>
              <a:rPr lang="en-US" dirty="0"/>
            </a:br>
            <a:r>
              <a:rPr lang="en-US" dirty="0"/>
              <a:t>2. The environmental argument.</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465070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Issue #1 (cont’d):</a:t>
            </a:r>
            <a:br>
              <a:rPr lang="en-US" dirty="0"/>
            </a:br>
            <a:br>
              <a:rPr lang="en-US" dirty="0"/>
            </a:br>
            <a:r>
              <a:rPr lang="en-US" dirty="0"/>
              <a:t>The animal welfare argument (as formulated by Ronald </a:t>
            </a:r>
            <a:r>
              <a:rPr lang="en-US" dirty="0" err="1"/>
              <a:t>sandler</a:t>
            </a:r>
            <a:r>
              <a:rPr lang="en-US" dirty="0"/>
              <a:t>):</a:t>
            </a:r>
            <a:br>
              <a:rPr lang="en-US" dirty="0"/>
            </a:br>
            <a:br>
              <a:rPr lang="en-US" dirty="0"/>
            </a:br>
            <a:r>
              <a:rPr lang="en-US" dirty="0"/>
              <a:t>1. Animal agriculture causes very large amounts of suffering.</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3226927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Issue #1 (cont’d):</a:t>
            </a:r>
            <a:br>
              <a:rPr lang="en-US" dirty="0"/>
            </a:br>
            <a:br>
              <a:rPr lang="en-US" dirty="0"/>
            </a:br>
            <a:r>
              <a:rPr lang="en-US" dirty="0"/>
              <a:t>The animal welfare argument (cont’d):</a:t>
            </a:r>
            <a:br>
              <a:rPr lang="en-US" dirty="0"/>
            </a:br>
            <a:br>
              <a:rPr lang="en-US" dirty="0"/>
            </a:br>
            <a:r>
              <a:rPr lang="en-US" dirty="0"/>
              <a:t>2. We ought not cause suffering to others without adequate reason.</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872249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Issue #1 (cont’d):</a:t>
            </a:r>
            <a:br>
              <a:rPr lang="en-US" dirty="0"/>
            </a:br>
            <a:br>
              <a:rPr lang="en-US" dirty="0"/>
            </a:br>
            <a:r>
              <a:rPr lang="en-US" dirty="0"/>
              <a:t>The animal welfare argument (cont’d):</a:t>
            </a:r>
            <a:br>
              <a:rPr lang="en-US" dirty="0"/>
            </a:br>
            <a:br>
              <a:rPr lang="en-US" dirty="0"/>
            </a:br>
            <a:r>
              <a:rPr lang="en-US" dirty="0"/>
              <a:t>3. There is no adequate reason for animal agriculture.</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982964629"/>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ronicleVTI" id="{508E4D90-5116-4BF0-876B-3F422DD1F65F}" vid="{AA21DC3D-92A8-43A4-8358-ED428371CD5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1C92F81-A6B6-4190-80A1-406B3B4C18B8}">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7B916DD8-9028-41F0-AB19-FE384D2009A2}">
  <ds:schemaRefs>
    <ds:schemaRef ds:uri="http://schemas.microsoft.com/sharepoint/v3/contenttype/forms"/>
  </ds:schemaRefs>
</ds:datastoreItem>
</file>

<file path=customXml/itemProps3.xml><?xml version="1.0" encoding="utf-8"?>
<ds:datastoreItem xmlns:ds="http://schemas.openxmlformats.org/officeDocument/2006/customXml" ds:itemID="{778B3239-FE1A-45AC-BACA-CC3412D875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{9FEA3E4C-57CC-43A8-B239-BEA86330130D}tf67498733_win32</Template>
  <TotalTime>309</TotalTime>
  <Words>2112</Words>
  <Application>Microsoft Office PowerPoint</Application>
  <PresentationFormat>Widescreen</PresentationFormat>
  <Paragraphs>118</Paragraphs>
  <Slides>59</Slides>
  <Notes>59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59</vt:i4>
      </vt:variant>
    </vt:vector>
  </HeadingPairs>
  <TitlesOfParts>
    <vt:vector size="64" baseType="lpstr">
      <vt:lpstr>Arial</vt:lpstr>
      <vt:lpstr>Calibri</vt:lpstr>
      <vt:lpstr>Calisto MT</vt:lpstr>
      <vt:lpstr>Univers Condensed</vt:lpstr>
      <vt:lpstr>ChronicleVTI</vt:lpstr>
      <vt:lpstr>Chapter 10  Food Ethics</vt:lpstr>
      <vt:lpstr>Because food is so vital, food ethics is a central topic of environmental ethics.</vt:lpstr>
      <vt:lpstr>Four issues addressed in this chapter:  1. is it ethical to eat animals?  2. Should we eat local?</vt:lpstr>
      <vt:lpstr>Four issues addressed in this chapter (cont’d):  3. Should we eat genetically modified foods?  4. What should we do about world hunger?</vt:lpstr>
      <vt:lpstr>Issue #1: Should we eat animals?  Trillions of animals are killed and eaten each year. Is this ethical? Or should we abandon animal agriculture and become vegetarians or vegans?</vt:lpstr>
      <vt:lpstr>Issue #1 (cont’d):  Two main ethical arguments for vegetarianism:  1. The animal welfare argument.  2. The environmental argument.</vt:lpstr>
      <vt:lpstr>Issue #1 (cont’d):  The animal welfare argument (as formulated by Ronald sandler):  1. Animal agriculture causes very large amounts of suffering.</vt:lpstr>
      <vt:lpstr>Issue #1 (cont’d):  The animal welfare argument (cont’d):  2. We ought not cause suffering to others without adequate reason.</vt:lpstr>
      <vt:lpstr>Issue #1 (cont’d):  The animal welfare argument (cont’d):  3. There is no adequate reason for animal agriculture.</vt:lpstr>
      <vt:lpstr>Issue #1 (cont’d):  The animal welfare argument (cont’d):  4. Therefore, we ought to abandon animal agriculture and adopt a (largely) non-meat diet.  Sound?</vt:lpstr>
      <vt:lpstr>Issue #1 (cont’d):  The environmental argument for vegetarianism: raising animals for food is bad for the planet in lots of ways.</vt:lpstr>
      <vt:lpstr>Issue #1 (cont’d):  Environmental argument (con’t):  Bad how?</vt:lpstr>
      <vt:lpstr>Issue #1 (cont’d):  Environmental argument (con’t):  Animal agriculture contributes to:  * climate change * biodiversity loss * pollution</vt:lpstr>
      <vt:lpstr>Issue #1 (cont’d):  Environmental argument (con’t):  In addition, animal agriculture:  * uses vast amounts of scarce water  * uses huge amounts of edible grain (70% in the U.S.)</vt:lpstr>
      <vt:lpstr>Issue #1 (cont’d):  Environmental argument (con’t):  In addition, animal agriculture:  * contributes to antibiotic resistance  * contributes to human health problems (cancer, strokes, etc.)</vt:lpstr>
      <vt:lpstr>Issue #1 (cont’d):  So, should we stop raising and eating animals for food and become vegetarians or vegans?  What’s Your view?</vt:lpstr>
      <vt:lpstr>Issue #2: Should we eat local?  For the first time in human history, an amazing variety of non-local foods is readily available.   But this comes at a cost.</vt:lpstr>
      <vt:lpstr>Issue #2: Should we eat local (cont’d)?  Downsides of non-local foods:  * Shipping non-local foods contributes to climate change.</vt:lpstr>
      <vt:lpstr>Issue #2: Should we eat local (cont’d)?  Downsides (cont’d):  * Non-local food is often less fresh, less tasty, and may be loaded with preservatives or contaminates.</vt:lpstr>
      <vt:lpstr>Issue #2: Should we eat local (cont’d)?  Downsides (cont’d):  * eating non-local foods contributes to the decline of rural economies.</vt:lpstr>
      <vt:lpstr>Issue #2: Should we eat local (cont’d)?  On the other hand, there are downsides of being a “locavore” (i.e., a person who eats only or mostly locally grown food).</vt:lpstr>
      <vt:lpstr>Issue #2: Should we eat local (cont’d)?  Downsides of being a locavore (cont’d):  * many healthy and desirable foods may be difficult or impossible to obtain (especially in cold or arid locales).  </vt:lpstr>
      <vt:lpstr>Issue #2: Should we eat local (cont’d)?  Downsides of being a locavore (cont’d):  * Non-local foods may actually have a smaller carbon footprint.  </vt:lpstr>
      <vt:lpstr>Issue #2: Should we eat local (cont’d)?  On balance, the growing local foods movement seems to be a welcome development.  </vt:lpstr>
      <vt:lpstr>Issue #3: Should we eat genetically modified foods?  GMO or bioengineered foods = foods that have had changes introduced into their dna through a process of genetic engineering.  </vt:lpstr>
      <vt:lpstr>eat genetically modified foods (cont’d)?  Such foods have been common since the 1990s. About 75% of processed foods in the U.S. contain GMO’s.  </vt:lpstr>
      <vt:lpstr>EAT genetically modified foods (cont’d):  Bioengineered foods are mostly grown in the U.S, Brazil, Argentina, Canada, and India, but are banned in Russia and most European countries.  </vt:lpstr>
      <vt:lpstr>EAT genetically modified foods (cont’d):  Main benefits of gM crops:  * increased crop yields  * fewer pesticides needed  </vt:lpstr>
      <vt:lpstr>EAT gM food? (cont’d):  Main benefits (cont’d):  * less plowing to control weeds (resulting in less soil erosion, lower fuel costs, and more carbon sequestration).  </vt:lpstr>
      <vt:lpstr>EAT gM foods? (cont’d):  Concerns about GM crops:  * Harmful to human health? (no evidence they are) </vt:lpstr>
      <vt:lpstr>EAT gM food? (cont’d):  Concerns about GM crops (cont’d):  * danger of cross-breeding leading to super-pests and super-weeds? (debunked by responsible scientists). </vt:lpstr>
      <vt:lpstr>EAT gM foods? (cont’d):  Concerns about GM crops (cont’d):  * Is it an unacceptable form of “playing God”?  * Should GM crops be banned because they violate “the precautionary principle”? </vt:lpstr>
      <vt:lpstr>EAT gM foods? (cont’d):  Precautionary principle (Wingspread formulation): When an activity raises threats of harm to the environment or human health, precautionary measures should be taken even if some cause-and-effect relationships are not fully established scientifically. </vt:lpstr>
      <vt:lpstr>EAT gM foods? (cont’d):  Concerns about GM crops (cont’d):  Note that the precautionary principle, thus formulated, is vague and would ban all sorts of beneficial innovations if taken literally. </vt:lpstr>
      <vt:lpstr>EAT gM foods? (cont’d):  Concerns about GM crops (cont’d):  Bassham’s view: On balance, selective production and consumption of GM foods seems justified, though they should continue to be rigorously tested and regulated.</vt:lpstr>
      <vt:lpstr>Issue #4: What should we do about world hunger? </vt:lpstr>
      <vt:lpstr>The Good news: We’ve made great progress in recent decades in fighting world hunger and poverty.  Percentage of world’s population living in extreme Poverty:  1990: 36% Today: less than 10% </vt:lpstr>
      <vt:lpstr>Bad news:  * More than 700 million people struggle daily with chronic malnutrition.  * over 10,000 children die daily of starvation. </vt:lpstr>
      <vt:lpstr>Issue: Should those who can easily afford to donate to hunger relief? </vt:lpstr>
      <vt:lpstr>Peter Singer’s famine relief argument:  1. If it is in our power to prevent something very bad from happening without thereby sacrificing anything else of moral significance, we ought to do so. </vt:lpstr>
      <vt:lpstr>Singer’s famine relief argument (cont’d):  2. Severe malnutrition and death by starvation are very bad. </vt:lpstr>
      <vt:lpstr>Singer’s famine relief argument (cont’d):  3. People in relatively affluent countries who can afford to do so can prevent some severe malnutrition and death without sacrificing anything of moral significance by donating a small amount to famine relief. </vt:lpstr>
      <vt:lpstr>Singer’s famine relief argument (cont’d):  4. So, people in relatively affluent countries who can afford to do so should donate at least a small amount to famine relief.  Convincing? </vt:lpstr>
      <vt:lpstr>Singer’s famine relief argument (cont’d):  A possible objection: It would be commendable to donate to hunger relief, but we have no duty to do so.  Why?  Because The only moral duties we have are negative duties (duties to refrain from harming others). We have no positive duties to actively aid people or do good. </vt:lpstr>
      <vt:lpstr>Singer’s famine relief argument (cont’d):  Singer’s response: the drowning child example (Page 155). </vt:lpstr>
      <vt:lpstr>Singer’s famine relief argument (cont’d):  A more serious objection to Singer’s argument: Lots of very bad things in the world can be prevented with little effort or sacrifice on our part. Why must a do-gooder give specifically to famine relief? </vt:lpstr>
      <vt:lpstr>Singer’s famine relief argument (cont’d):  Perhaps as a response, Singer has revised his argument as follows: </vt:lpstr>
      <vt:lpstr>Singer’s famine relief argument (cont’d):  Singer’s revised argument:  1. If we can prevent something bad without thereby sacrificing anything of comparable moral significance, we ought to do it. </vt:lpstr>
      <vt:lpstr>Singer’s famine relief argument (cont’d):  Singer’s revised argument (cont’d):  2. Absolute poverty is bad.  3. There is some absolute poverty we can prevent without sacrificing anything of comparable moral significance. </vt:lpstr>
      <vt:lpstr>Singer’s famine relief argument (cont’d):  Singer’s revised argument (cont’d):  4. so, we ought to prevent some absolute poverty.  Convincing? </vt:lpstr>
      <vt:lpstr>Singer’s famine relief argument (cont’d):  Two problems with Singer’s revised argument:  1. Assuming that we do have certain positive duties to do good, why must this take the Form of fighting absolute poverty? </vt:lpstr>
      <vt:lpstr>Singer’s famine relief argument (cont’d):  problems with Singer’s revised argument (cont’d):  2. Singer’s argument is too demanding. It would require us to be constant badness-preventers.</vt:lpstr>
      <vt:lpstr>So, Singer’s argument is unconvincing.  But could a more modest argument for hunger relief succeed?</vt:lpstr>
      <vt:lpstr>Mylan Engle’s “minimalistic” Hunger-relief Argument:  </vt:lpstr>
      <vt:lpstr>Engle’s argument (cont’d):  1.If you can help to reduce the amount of unnecessary suffering in the world with minimal effort on your part, with no risk to yourself or others, with no noticeable reduction in your standard of living or the standard of living of your dependents, and without thereby failing to fulfill any more pressing obligation, then you ought to do so.  </vt:lpstr>
      <vt:lpstr>Engle’s argument (cont’d):  2. People who can easily afford to give modest financial support for famine-relief organizations and/or other humanitarian organizations fall into this category.  </vt:lpstr>
      <vt:lpstr>Engle’s argument (cont’d):  3. So, such people have a duty to give modest financial support to famine-relief organizations and/or other humanitarian organizations.   </vt:lpstr>
      <vt:lpstr>Engle’s argument (cont’d):  Why is Engle’s argument more modest than Singer’s?  Is it convincing?   </vt:lpstr>
      <vt:lpstr>Engle’s argument (cont’d):  A lingering concern with Engle’s argument:  Opportunities to relieve unnecessary suffering abound. Why must we give specifically to famine-relief organizations and/or other humanitarian organizations? Why not to animal shelters or other worthy causes we support?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Gregory Bassham</dc:creator>
  <cp:lastModifiedBy>Gregory Bassham</cp:lastModifiedBy>
  <cp:revision>3</cp:revision>
  <dcterms:created xsi:type="dcterms:W3CDTF">2024-08-30T12:14:27Z</dcterms:created>
  <dcterms:modified xsi:type="dcterms:W3CDTF">2024-09-22T18:39:41Z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