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A114"/>
    <a:srgbClr val="F0FF18"/>
    <a:srgbClr val="5050F2"/>
    <a:srgbClr val="252570"/>
    <a:srgbClr val="E91E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-1272" y="342"/>
      </p:cViewPr>
      <p:guideLst>
        <p:guide orient="horz" pos="2933"/>
        <p:guide pos="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256AA24-38A8-444B-95EC-F9D3830D5C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9546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7AF3168-8650-4E3F-98A1-3E9369511633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1536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mi-NZ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E56167-BD36-4FAF-A9E0-47A6679469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505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0BAE98-D01E-49A8-A0ED-619B207084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0678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F5D05C-3BF0-4244-81D4-0E91ADCA65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4787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25B929-FFC2-45AA-ABC7-18DE329C8C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3952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mi-NZ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0216FE-29E3-4137-AF9E-7E522D504C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7862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66C002-0F8E-4491-9758-902D098483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2573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mi-N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mi-N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17C4A9-3B85-4241-88AA-7BCA6EA7E0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707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8D859A-D0C1-40E2-A078-F45495A313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9949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D1956A-7732-4E12-8972-A4C62805FE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9728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mi-NZ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D84582-FC5B-4AC2-8234-1AD492738F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4873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mi-NZ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5B618F-385B-4B9A-8091-01405DF9FD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3164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D473CC0-C2A0-4C54-A683-87760879A54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rgbClr val="7F7FB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609600" y="990600"/>
            <a:ext cx="4198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</a:rPr>
              <a:t>1. Ducēs cōnsilium parā        .</a:t>
            </a:r>
            <a:endParaRPr lang="en-US" altLang="en-US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3886200" y="9906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0FF18"/>
                </a:solidFill>
              </a:rPr>
              <a:t>bunt</a:t>
            </a:r>
          </a:p>
        </p:txBody>
      </p:sp>
      <p:sp>
        <p:nvSpPr>
          <p:cNvPr id="14340" name="Rectangle 7"/>
          <p:cNvSpPr>
            <a:spLocks noChangeArrowheads="1"/>
          </p:cNvSpPr>
          <p:nvPr/>
        </p:nvSpPr>
        <p:spPr bwMode="auto">
          <a:xfrm>
            <a:off x="609600" y="1752600"/>
            <a:ext cx="32988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</a:rPr>
              <a:t>2. Lūx magn   et pulch              </a:t>
            </a:r>
          </a:p>
        </p:txBody>
      </p:sp>
      <p:sp>
        <p:nvSpPr>
          <p:cNvPr id="14341" name="Rectangle 12"/>
          <p:cNvSpPr>
            <a:spLocks noChangeArrowheads="1"/>
          </p:cNvSpPr>
          <p:nvPr/>
        </p:nvSpPr>
        <p:spPr bwMode="auto">
          <a:xfrm>
            <a:off x="609600" y="2514600"/>
            <a:ext cx="480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</a:rPr>
              <a:t>3. Dī virtūt      hominibus dant.</a:t>
            </a:r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2544763" y="3221038"/>
            <a:ext cx="2746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0FF18"/>
                </a:solidFill>
              </a:rPr>
              <a:t>ī</a:t>
            </a:r>
            <a:endParaRPr lang="en-US" altLang="en-US"/>
          </a:p>
        </p:txBody>
      </p:sp>
      <p:sp>
        <p:nvSpPr>
          <p:cNvPr id="14343" name="Rectangle 19"/>
          <p:cNvSpPr>
            <a:spLocks noChangeArrowheads="1"/>
          </p:cNvSpPr>
          <p:nvPr/>
        </p:nvSpPr>
        <p:spPr bwMode="auto">
          <a:xfrm>
            <a:off x="614363" y="3230563"/>
            <a:ext cx="40671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</a:rPr>
              <a:t>4. Tum cōnsul   pārēbāmus.</a:t>
            </a:r>
            <a:endParaRPr lang="en-US" altLang="en-US"/>
          </a:p>
        </p:txBody>
      </p:sp>
      <p:sp>
        <p:nvSpPr>
          <p:cNvPr id="14344" name="Rectangle 21"/>
          <p:cNvSpPr>
            <a:spLocks noChangeArrowheads="1"/>
          </p:cNvSpPr>
          <p:nvPr/>
        </p:nvSpPr>
        <p:spPr bwMode="auto">
          <a:xfrm>
            <a:off x="600075" y="4194175"/>
            <a:ext cx="13128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</a:rPr>
              <a:t>5. Māter</a:t>
            </a:r>
            <a:endParaRPr lang="en-US" altLang="en-US"/>
          </a:p>
        </p:txBody>
      </p:sp>
      <p:sp>
        <p:nvSpPr>
          <p:cNvPr id="14345" name="Rectangle 22"/>
          <p:cNvSpPr>
            <a:spLocks noChangeArrowheads="1"/>
          </p:cNvSpPr>
          <p:nvPr/>
        </p:nvSpPr>
        <p:spPr bwMode="auto">
          <a:xfrm>
            <a:off x="609600" y="5054600"/>
            <a:ext cx="4556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</a:rPr>
              <a:t>6. Popul    magna sapientia       .</a:t>
            </a:r>
            <a:endParaRPr lang="en-US" altLang="en-US"/>
          </a:p>
        </p:txBody>
      </p:sp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2271713" y="4184650"/>
            <a:ext cx="4587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0FF18"/>
                </a:solidFill>
              </a:rPr>
              <a:t>er</a:t>
            </a:r>
            <a:endParaRPr lang="en-US" altLang="en-US"/>
          </a:p>
        </p:txBody>
      </p:sp>
      <p:sp>
        <p:nvSpPr>
          <p:cNvPr id="2076" name="Rectangle 28"/>
          <p:cNvSpPr>
            <a:spLocks noChangeArrowheads="1"/>
          </p:cNvSpPr>
          <p:nvPr/>
        </p:nvSpPr>
        <p:spPr bwMode="auto">
          <a:xfrm>
            <a:off x="1752600" y="5105400"/>
            <a:ext cx="354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0FF18"/>
                </a:solidFill>
              </a:rPr>
              <a:t>ō</a:t>
            </a:r>
            <a:endParaRPr lang="en-US" altLang="en-US"/>
          </a:p>
        </p:txBody>
      </p:sp>
      <p:sp>
        <p:nvSpPr>
          <p:cNvPr id="14348" name="Rectangle 29"/>
          <p:cNvSpPr>
            <a:spLocks noChangeArrowheads="1"/>
          </p:cNvSpPr>
          <p:nvPr/>
        </p:nvSpPr>
        <p:spPr bwMode="auto">
          <a:xfrm>
            <a:off x="7010400" y="152400"/>
            <a:ext cx="17922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0FF18"/>
                </a:solidFill>
              </a:rPr>
              <a:t>Exercise 54</a:t>
            </a:r>
            <a:endParaRPr lang="en-US" altLang="en-US"/>
          </a:p>
        </p:txBody>
      </p:sp>
      <p:sp>
        <p:nvSpPr>
          <p:cNvPr id="14349" name="Line 32"/>
          <p:cNvSpPr>
            <a:spLocks noChangeShapeType="1"/>
          </p:cNvSpPr>
          <p:nvPr/>
        </p:nvSpPr>
        <p:spPr bwMode="auto">
          <a:xfrm>
            <a:off x="3984625" y="1393825"/>
            <a:ext cx="6096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0" name="Line 33"/>
          <p:cNvSpPr>
            <a:spLocks noChangeShapeType="1"/>
          </p:cNvSpPr>
          <p:nvPr/>
        </p:nvSpPr>
        <p:spPr bwMode="auto">
          <a:xfrm>
            <a:off x="2362200" y="2133600"/>
            <a:ext cx="2286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1" name="Line 35"/>
          <p:cNvSpPr>
            <a:spLocks noChangeShapeType="1"/>
          </p:cNvSpPr>
          <p:nvPr/>
        </p:nvSpPr>
        <p:spPr bwMode="auto">
          <a:xfrm>
            <a:off x="2560638" y="3597275"/>
            <a:ext cx="242887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2" name="Line 37"/>
          <p:cNvSpPr>
            <a:spLocks noChangeShapeType="1"/>
          </p:cNvSpPr>
          <p:nvPr/>
        </p:nvSpPr>
        <p:spPr bwMode="auto">
          <a:xfrm>
            <a:off x="2112963" y="2905125"/>
            <a:ext cx="447675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3" name="Line 38"/>
          <p:cNvSpPr>
            <a:spLocks noChangeShapeType="1"/>
          </p:cNvSpPr>
          <p:nvPr/>
        </p:nvSpPr>
        <p:spPr bwMode="auto">
          <a:xfrm flipV="1">
            <a:off x="2316163" y="4581525"/>
            <a:ext cx="334962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4" name="Line 39"/>
          <p:cNvSpPr>
            <a:spLocks noChangeShapeType="1"/>
          </p:cNvSpPr>
          <p:nvPr/>
        </p:nvSpPr>
        <p:spPr bwMode="auto">
          <a:xfrm>
            <a:off x="1828800" y="5486400"/>
            <a:ext cx="2286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8" name="Rectangle 40"/>
          <p:cNvSpPr>
            <a:spLocks noChangeArrowheads="1"/>
          </p:cNvSpPr>
          <p:nvPr/>
        </p:nvSpPr>
        <p:spPr bwMode="auto">
          <a:xfrm>
            <a:off x="6248400" y="1066800"/>
            <a:ext cx="1779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 i="1">
                <a:solidFill>
                  <a:srgbClr val="F0FF18"/>
                </a:solidFill>
              </a:rPr>
              <a:t>3rd pl. (future)</a:t>
            </a:r>
            <a:endParaRPr lang="en-US" altLang="en-US">
              <a:solidFill>
                <a:srgbClr val="F0FF18"/>
              </a:solidFill>
            </a:endParaRPr>
          </a:p>
        </p:txBody>
      </p:sp>
      <p:sp>
        <p:nvSpPr>
          <p:cNvPr id="2089" name="Rectangle 41"/>
          <p:cNvSpPr>
            <a:spLocks noChangeArrowheads="1"/>
          </p:cNvSpPr>
          <p:nvPr/>
        </p:nvSpPr>
        <p:spPr bwMode="auto">
          <a:xfrm>
            <a:off x="6227763" y="1811338"/>
            <a:ext cx="2301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 i="1">
                <a:solidFill>
                  <a:srgbClr val="F0FF18"/>
                </a:solidFill>
              </a:rPr>
              <a:t>Linking verb: Nom.</a:t>
            </a:r>
            <a:endParaRPr lang="en-US" altLang="en-US" sz="2000">
              <a:solidFill>
                <a:srgbClr val="F0FF18"/>
              </a:solidFill>
            </a:endParaRPr>
          </a:p>
        </p:txBody>
      </p:sp>
      <p:sp>
        <p:nvSpPr>
          <p:cNvPr id="2090" name="Rectangle 42"/>
          <p:cNvSpPr>
            <a:spLocks noChangeArrowheads="1"/>
          </p:cNvSpPr>
          <p:nvPr/>
        </p:nvSpPr>
        <p:spPr bwMode="auto">
          <a:xfrm>
            <a:off x="6248400" y="2544763"/>
            <a:ext cx="1412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 i="1">
                <a:solidFill>
                  <a:srgbClr val="F0FF18"/>
                </a:solidFill>
              </a:rPr>
              <a:t>need a DO</a:t>
            </a:r>
            <a:endParaRPr lang="en-US" altLang="en-US"/>
          </a:p>
        </p:txBody>
      </p:sp>
      <p:sp>
        <p:nvSpPr>
          <p:cNvPr id="2091" name="Rectangle 43"/>
          <p:cNvSpPr>
            <a:spLocks noChangeArrowheads="1"/>
          </p:cNvSpPr>
          <p:nvPr/>
        </p:nvSpPr>
        <p:spPr bwMode="auto">
          <a:xfrm>
            <a:off x="6238875" y="3260725"/>
            <a:ext cx="16859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 i="1">
                <a:solidFill>
                  <a:srgbClr val="F0FF18"/>
                </a:solidFill>
              </a:rPr>
              <a:t>dative object</a:t>
            </a:r>
          </a:p>
        </p:txBody>
      </p:sp>
      <p:sp>
        <p:nvSpPr>
          <p:cNvPr id="14359" name="Line 48"/>
          <p:cNvSpPr>
            <a:spLocks noChangeShapeType="1"/>
          </p:cNvSpPr>
          <p:nvPr/>
        </p:nvSpPr>
        <p:spPr bwMode="auto">
          <a:xfrm>
            <a:off x="3703638" y="2135188"/>
            <a:ext cx="381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99" name="Rectangle 51"/>
          <p:cNvSpPr>
            <a:spLocks noChangeArrowheads="1"/>
          </p:cNvSpPr>
          <p:nvPr/>
        </p:nvSpPr>
        <p:spPr bwMode="auto">
          <a:xfrm>
            <a:off x="2286000" y="1752600"/>
            <a:ext cx="354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0FF18"/>
                </a:solidFill>
              </a:rPr>
              <a:t>a</a:t>
            </a:r>
          </a:p>
        </p:txBody>
      </p:sp>
      <p:sp>
        <p:nvSpPr>
          <p:cNvPr id="2100" name="Rectangle 52"/>
          <p:cNvSpPr>
            <a:spLocks noChangeArrowheads="1"/>
          </p:cNvSpPr>
          <p:nvPr/>
        </p:nvSpPr>
        <p:spPr bwMode="auto">
          <a:xfrm>
            <a:off x="4419600" y="5105400"/>
            <a:ext cx="590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0FF18"/>
                </a:solidFill>
              </a:rPr>
              <a:t>est</a:t>
            </a:r>
          </a:p>
        </p:txBody>
      </p:sp>
      <p:sp>
        <p:nvSpPr>
          <p:cNvPr id="2102" name="Rectangle 54"/>
          <p:cNvSpPr>
            <a:spLocks noChangeArrowheads="1"/>
          </p:cNvSpPr>
          <p:nvPr/>
        </p:nvSpPr>
        <p:spPr bwMode="auto">
          <a:xfrm>
            <a:off x="3657600" y="1752600"/>
            <a:ext cx="455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0FF18"/>
                </a:solidFill>
              </a:rPr>
              <a:t>ra</a:t>
            </a:r>
          </a:p>
        </p:txBody>
      </p:sp>
      <p:sp>
        <p:nvSpPr>
          <p:cNvPr id="2104" name="Rectangle 56"/>
          <p:cNvSpPr>
            <a:spLocks noChangeArrowheads="1"/>
          </p:cNvSpPr>
          <p:nvPr/>
        </p:nvSpPr>
        <p:spPr bwMode="auto">
          <a:xfrm>
            <a:off x="2011363" y="2514600"/>
            <a:ext cx="608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0FF18"/>
                </a:solidFill>
              </a:rPr>
              <a:t>em</a:t>
            </a:r>
          </a:p>
        </p:txBody>
      </p:sp>
      <p:sp>
        <p:nvSpPr>
          <p:cNvPr id="2107" name="Rectangle 59"/>
          <p:cNvSpPr>
            <a:spLocks noChangeArrowheads="1"/>
          </p:cNvSpPr>
          <p:nvPr/>
        </p:nvSpPr>
        <p:spPr bwMode="auto">
          <a:xfrm>
            <a:off x="6257925" y="4238625"/>
            <a:ext cx="17287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 i="1">
                <a:solidFill>
                  <a:srgbClr val="F0FF18"/>
                </a:solidFill>
              </a:rPr>
              <a:t>SAME</a:t>
            </a:r>
            <a:r>
              <a:rPr lang="en-US" altLang="en-US" sz="2000" i="1">
                <a:solidFill>
                  <a:srgbClr val="F0FF18"/>
                </a:solidFill>
              </a:rPr>
              <a:t> = Nom.</a:t>
            </a:r>
            <a:endParaRPr lang="en-US" altLang="en-US" sz="2000" i="1"/>
          </a:p>
        </p:txBody>
      </p:sp>
      <p:sp>
        <p:nvSpPr>
          <p:cNvPr id="14365" name="Line 60"/>
          <p:cNvSpPr>
            <a:spLocks noChangeShapeType="1"/>
          </p:cNvSpPr>
          <p:nvPr/>
        </p:nvSpPr>
        <p:spPr bwMode="auto">
          <a:xfrm>
            <a:off x="4495800" y="5486400"/>
            <a:ext cx="4572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09" name="Rectangle 61"/>
          <p:cNvSpPr>
            <a:spLocks noChangeArrowheads="1"/>
          </p:cNvSpPr>
          <p:nvPr/>
        </p:nvSpPr>
        <p:spPr bwMode="auto">
          <a:xfrm>
            <a:off x="6248400" y="5105400"/>
            <a:ext cx="1525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 i="1">
                <a:solidFill>
                  <a:srgbClr val="F0FF18"/>
                </a:solidFill>
              </a:rPr>
              <a:t>3rd sg. verb</a:t>
            </a:r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1524000" y="5791200"/>
            <a:ext cx="3403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 i="1">
                <a:solidFill>
                  <a:srgbClr val="F0FF18"/>
                </a:solidFill>
              </a:rPr>
              <a:t>Dative of Possession - p. 54</a:t>
            </a:r>
            <a:endParaRPr lang="en-US" altLang="en-US"/>
          </a:p>
        </p:txBody>
      </p:sp>
      <p:sp>
        <p:nvSpPr>
          <p:cNvPr id="2113" name="Line 65"/>
          <p:cNvSpPr>
            <a:spLocks noChangeShapeType="1"/>
          </p:cNvSpPr>
          <p:nvPr/>
        </p:nvSpPr>
        <p:spPr bwMode="auto">
          <a:xfrm>
            <a:off x="1447800" y="5562600"/>
            <a:ext cx="609600" cy="228600"/>
          </a:xfrm>
          <a:prstGeom prst="line">
            <a:avLst/>
          </a:prstGeom>
          <a:noFill/>
          <a:ln w="15875">
            <a:solidFill>
              <a:srgbClr val="FBA114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14" name="Freeform 66"/>
          <p:cNvSpPr>
            <a:spLocks/>
          </p:cNvSpPr>
          <p:nvPr/>
        </p:nvSpPr>
        <p:spPr bwMode="auto">
          <a:xfrm>
            <a:off x="1311275" y="1571625"/>
            <a:ext cx="914400" cy="317500"/>
          </a:xfrm>
          <a:custGeom>
            <a:avLst/>
            <a:gdLst>
              <a:gd name="T0" fmla="*/ 914400 w 576"/>
              <a:gd name="T1" fmla="*/ 317500 h 200"/>
              <a:gd name="T2" fmla="*/ 381000 w 576"/>
              <a:gd name="T3" fmla="*/ 12700 h 200"/>
              <a:gd name="T4" fmla="*/ 0 w 576"/>
              <a:gd name="T5" fmla="*/ 241300 h 200"/>
              <a:gd name="T6" fmla="*/ 0 60000 65536"/>
              <a:gd name="T7" fmla="*/ 0 60000 65536"/>
              <a:gd name="T8" fmla="*/ 0 60000 65536"/>
              <a:gd name="T9" fmla="*/ 0 w 576"/>
              <a:gd name="T10" fmla="*/ 0 h 200"/>
              <a:gd name="T11" fmla="*/ 576 w 576"/>
              <a:gd name="T12" fmla="*/ 200 h 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76" h="200">
                <a:moveTo>
                  <a:pt x="576" y="200"/>
                </a:moveTo>
                <a:cubicBezTo>
                  <a:pt x="456" y="108"/>
                  <a:pt x="336" y="16"/>
                  <a:pt x="240" y="8"/>
                </a:cubicBezTo>
                <a:cubicBezTo>
                  <a:pt x="144" y="0"/>
                  <a:pt x="72" y="76"/>
                  <a:pt x="0" y="152"/>
                </a:cubicBezTo>
              </a:path>
            </a:pathLst>
          </a:custGeom>
          <a:noFill/>
          <a:ln w="22225">
            <a:solidFill>
              <a:srgbClr val="FBA114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2115" name="Rectangle 67"/>
          <p:cNvSpPr>
            <a:spLocks noChangeArrowheads="1"/>
          </p:cNvSpPr>
          <p:nvPr/>
        </p:nvSpPr>
        <p:spPr bwMode="auto">
          <a:xfrm>
            <a:off x="990600" y="457200"/>
            <a:ext cx="94615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 i="1">
                <a:solidFill>
                  <a:srgbClr val="FBA114"/>
                </a:solidFill>
              </a:rPr>
              <a:t>Nom. =</a:t>
            </a:r>
          </a:p>
          <a:p>
            <a:pPr>
              <a:lnSpc>
                <a:spcPct val="80000"/>
              </a:lnSpc>
            </a:pPr>
            <a:r>
              <a:rPr lang="en-US" altLang="en-US" sz="1800" i="1">
                <a:solidFill>
                  <a:srgbClr val="FBA114"/>
                </a:solidFill>
              </a:rPr>
              <a:t>Subject</a:t>
            </a:r>
            <a:endParaRPr lang="en-US" altLang="en-US"/>
          </a:p>
        </p:txBody>
      </p:sp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4073525" y="17526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</a:rPr>
              <a:t>erat.</a:t>
            </a:r>
          </a:p>
        </p:txBody>
      </p:sp>
      <p:sp>
        <p:nvSpPr>
          <p:cNvPr id="2120" name="Freeform 72"/>
          <p:cNvSpPr>
            <a:spLocks/>
          </p:cNvSpPr>
          <p:nvPr/>
        </p:nvSpPr>
        <p:spPr bwMode="auto">
          <a:xfrm>
            <a:off x="1376363" y="1489075"/>
            <a:ext cx="1905000" cy="381000"/>
          </a:xfrm>
          <a:custGeom>
            <a:avLst/>
            <a:gdLst>
              <a:gd name="T0" fmla="*/ 1905000 w 1200"/>
              <a:gd name="T1" fmla="*/ 381000 h 240"/>
              <a:gd name="T2" fmla="*/ 838200 w 1200"/>
              <a:gd name="T3" fmla="*/ 0 h 240"/>
              <a:gd name="T4" fmla="*/ 0 w 1200"/>
              <a:gd name="T5" fmla="*/ 381000 h 240"/>
              <a:gd name="T6" fmla="*/ 0 60000 65536"/>
              <a:gd name="T7" fmla="*/ 0 60000 65536"/>
              <a:gd name="T8" fmla="*/ 0 60000 65536"/>
              <a:gd name="T9" fmla="*/ 0 w 1200"/>
              <a:gd name="T10" fmla="*/ 0 h 240"/>
              <a:gd name="T11" fmla="*/ 1200 w 1200"/>
              <a:gd name="T12" fmla="*/ 240 h 2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00" h="240">
                <a:moveTo>
                  <a:pt x="1200" y="240"/>
                </a:moveTo>
                <a:cubicBezTo>
                  <a:pt x="964" y="120"/>
                  <a:pt x="728" y="0"/>
                  <a:pt x="528" y="0"/>
                </a:cubicBezTo>
                <a:cubicBezTo>
                  <a:pt x="328" y="0"/>
                  <a:pt x="164" y="120"/>
                  <a:pt x="0" y="240"/>
                </a:cubicBezTo>
              </a:path>
            </a:pathLst>
          </a:custGeom>
          <a:noFill/>
          <a:ln w="15875">
            <a:solidFill>
              <a:srgbClr val="FBA114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2122" name="Rectangle 74"/>
          <p:cNvSpPr>
            <a:spLocks noChangeArrowheads="1"/>
          </p:cNvSpPr>
          <p:nvPr/>
        </p:nvSpPr>
        <p:spPr bwMode="auto">
          <a:xfrm>
            <a:off x="7578725" y="2544763"/>
            <a:ext cx="9810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 i="1">
                <a:solidFill>
                  <a:srgbClr val="F0FF18"/>
                </a:solidFill>
              </a:rPr>
              <a:t>= Acc.</a:t>
            </a:r>
            <a:endParaRPr lang="en-US" altLang="en-US"/>
          </a:p>
        </p:txBody>
      </p:sp>
      <p:sp>
        <p:nvSpPr>
          <p:cNvPr id="2125" name="Rectangle 77"/>
          <p:cNvSpPr>
            <a:spLocks noChangeArrowheads="1"/>
          </p:cNvSpPr>
          <p:nvPr/>
        </p:nvSpPr>
        <p:spPr bwMode="auto">
          <a:xfrm>
            <a:off x="990600" y="3733800"/>
            <a:ext cx="94615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 i="1">
                <a:solidFill>
                  <a:srgbClr val="FBA114"/>
                </a:solidFill>
              </a:rPr>
              <a:t>Nom. =</a:t>
            </a:r>
          </a:p>
          <a:p>
            <a:pPr>
              <a:lnSpc>
                <a:spcPct val="80000"/>
              </a:lnSpc>
            </a:pPr>
            <a:r>
              <a:rPr lang="en-US" altLang="en-US" sz="1800" i="1">
                <a:solidFill>
                  <a:srgbClr val="FBA114"/>
                </a:solidFill>
              </a:rPr>
              <a:t>Subject</a:t>
            </a:r>
            <a:endParaRPr lang="en-US" altLang="en-US"/>
          </a:p>
        </p:txBody>
      </p:sp>
      <p:sp>
        <p:nvSpPr>
          <p:cNvPr id="14375" name="Rectangle 79"/>
          <p:cNvSpPr>
            <a:spLocks noChangeArrowheads="1"/>
          </p:cNvSpPr>
          <p:nvPr/>
        </p:nvSpPr>
        <p:spPr bwMode="auto">
          <a:xfrm>
            <a:off x="1803400" y="4198938"/>
            <a:ext cx="3357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</a:rPr>
              <a:t>pat    que laetī erant.</a:t>
            </a:r>
            <a:endParaRPr lang="en-US" altLang="en-US"/>
          </a:p>
        </p:txBody>
      </p:sp>
      <p:sp>
        <p:nvSpPr>
          <p:cNvPr id="2129" name="Rectangle 81"/>
          <p:cNvSpPr>
            <a:spLocks noChangeArrowheads="1"/>
          </p:cNvSpPr>
          <p:nvPr/>
        </p:nvSpPr>
        <p:spPr bwMode="auto">
          <a:xfrm>
            <a:off x="3200400" y="4876800"/>
            <a:ext cx="1162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 i="1">
                <a:solidFill>
                  <a:srgbClr val="FBA114"/>
                </a:solidFill>
              </a:rPr>
              <a:t>Nom. sg. </a:t>
            </a:r>
            <a:endParaRPr lang="en-US" altLang="en-US"/>
          </a:p>
        </p:txBody>
      </p:sp>
      <p:sp>
        <p:nvSpPr>
          <p:cNvPr id="2130" name="Rectangle 82"/>
          <p:cNvSpPr>
            <a:spLocks noChangeArrowheads="1"/>
          </p:cNvSpPr>
          <p:nvPr/>
        </p:nvSpPr>
        <p:spPr bwMode="auto">
          <a:xfrm>
            <a:off x="1066800" y="22860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>
                <a:solidFill>
                  <a:srgbClr val="FBA114"/>
                </a:solidFill>
              </a:rPr>
              <a:t>s</a:t>
            </a:r>
            <a:endParaRPr lang="en-US" altLang="en-US"/>
          </a:p>
        </p:txBody>
      </p:sp>
      <p:sp>
        <p:nvSpPr>
          <p:cNvPr id="2131" name="Rectangle 83"/>
          <p:cNvSpPr>
            <a:spLocks noChangeArrowheads="1"/>
          </p:cNvSpPr>
          <p:nvPr/>
        </p:nvSpPr>
        <p:spPr bwMode="auto">
          <a:xfrm>
            <a:off x="4237038" y="23114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>
                <a:solidFill>
                  <a:srgbClr val="FBA114"/>
                </a:solidFill>
              </a:rPr>
              <a:t>v</a:t>
            </a:r>
            <a:endParaRPr lang="en-US" altLang="en-US"/>
          </a:p>
        </p:txBody>
      </p:sp>
      <p:sp>
        <p:nvSpPr>
          <p:cNvPr id="2132" name="Rectangle 84"/>
          <p:cNvSpPr>
            <a:spLocks noChangeArrowheads="1"/>
          </p:cNvSpPr>
          <p:nvPr/>
        </p:nvSpPr>
        <p:spPr bwMode="auto">
          <a:xfrm>
            <a:off x="2590800" y="2362200"/>
            <a:ext cx="14890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400">
                <a:solidFill>
                  <a:srgbClr val="FBA114"/>
                </a:solidFill>
              </a:rPr>
              <a:t>dative - Ind. Obj.</a:t>
            </a:r>
            <a:endParaRPr lang="en-US" altLang="en-US" sz="1800">
              <a:solidFill>
                <a:srgbClr val="FBA114"/>
              </a:solidFill>
            </a:endParaRPr>
          </a:p>
        </p:txBody>
      </p:sp>
      <p:sp>
        <p:nvSpPr>
          <p:cNvPr id="2133" name="Rectangle 85"/>
          <p:cNvSpPr>
            <a:spLocks noChangeArrowheads="1"/>
          </p:cNvSpPr>
          <p:nvPr/>
        </p:nvSpPr>
        <p:spPr bwMode="auto">
          <a:xfrm>
            <a:off x="1066800" y="15240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>
                <a:solidFill>
                  <a:srgbClr val="FBA114"/>
                </a:solidFill>
              </a:rPr>
              <a:t>s</a:t>
            </a:r>
            <a:endParaRPr lang="en-US" altLang="en-US"/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4613275" y="3525838"/>
            <a:ext cx="16446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 i="1">
                <a:solidFill>
                  <a:srgbClr val="FBA114"/>
                </a:solidFill>
              </a:rPr>
              <a:t>*or </a:t>
            </a:r>
            <a:r>
              <a:rPr lang="en-US" altLang="en-US" sz="1800">
                <a:solidFill>
                  <a:schemeClr val="bg1"/>
                </a:solidFill>
              </a:rPr>
              <a:t>cōnsul</a:t>
            </a:r>
            <a:r>
              <a:rPr lang="en-US" altLang="en-US" sz="1800">
                <a:solidFill>
                  <a:srgbClr val="FBA114"/>
                </a:solidFill>
              </a:rPr>
              <a:t>ibus</a:t>
            </a:r>
            <a:endParaRPr lang="en-US" altLang="en-US" sz="1800"/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4073525" y="1757363"/>
            <a:ext cx="8016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FFFFF"/>
                </a:solidFill>
              </a:rPr>
              <a:t>erat.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26" dur="500" fill="hold"/>
                                        <p:tgtEl>
                                          <p:spTgt spid="21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BA114"/>
                                      </p:to>
                                    </p:animClr>
                                    <p:animClr clrSpc="rgb" dir="cw">
                                      <p:cBhvr>
                                        <p:cTn id="27" dur="500" fill="hold"/>
                                        <p:tgtEl>
                                          <p:spTgt spid="21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BA114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21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29" dur="500" fill="hold"/>
                                        <p:tgtEl>
                                          <p:spTgt spid="2117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700"/>
                            </p:stCondLst>
                            <p:childTnLst>
                              <p:par>
                                <p:cTn id="31" presetID="10" presetClass="exit" presetSubtype="0" fill="hold" grpId="1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2" dur="3000"/>
                                        <p:tgtEl>
                                          <p:spTgt spid="2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2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2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2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2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2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2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2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2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2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2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2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2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2" dur="500"/>
                                        <p:tgtEl>
                                          <p:spTgt spid="2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2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2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2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4" dur="500"/>
                                        <p:tgtEl>
                                          <p:spTgt spid="2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9" dur="50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064" grpId="0"/>
      <p:bldP spid="2075" grpId="0"/>
      <p:bldP spid="2076" grpId="0"/>
      <p:bldP spid="2088" grpId="0"/>
      <p:bldP spid="2089" grpId="0"/>
      <p:bldP spid="2090" grpId="0"/>
      <p:bldP spid="2091" grpId="0"/>
      <p:bldP spid="2099" grpId="0"/>
      <p:bldP spid="2100" grpId="0"/>
      <p:bldP spid="2102" grpId="0"/>
      <p:bldP spid="2104" grpId="0"/>
      <p:bldP spid="2107" grpId="0"/>
      <p:bldP spid="2109" grpId="0"/>
      <p:bldP spid="2110" grpId="0"/>
      <p:bldP spid="2113" grpId="0" animBg="1"/>
      <p:bldP spid="2114" grpId="0" animBg="1"/>
      <p:bldP spid="2115" grpId="0"/>
      <p:bldP spid="2117" grpId="0"/>
      <p:bldP spid="2117" grpId="1"/>
      <p:bldP spid="2120" grpId="0" animBg="1"/>
      <p:bldP spid="2122" grpId="0"/>
      <p:bldP spid="2125" grpId="0"/>
      <p:bldP spid="2129" grpId="0"/>
      <p:bldP spid="2130" grpId="0"/>
      <p:bldP spid="2131" grpId="0"/>
      <p:bldP spid="2132" grpId="0"/>
      <p:bldP spid="2133" grpId="0"/>
      <p:bldP spid="48" grpId="0"/>
      <p:bldP spid="49" grpId="0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2004:Templates:Presentations:Designs:Columns</Template>
  <TotalTime>473</TotalTime>
  <Words>112</Words>
  <Application>Microsoft Office PowerPoint</Application>
  <PresentationFormat>On-screen Show (4:3)</PresentationFormat>
  <Paragraphs>37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ＭＳ Ｐゴシック</vt:lpstr>
      <vt:lpstr>Blank Presentation</vt:lpstr>
      <vt:lpstr>PowerPoint Presentation</vt:lpstr>
    </vt:vector>
  </TitlesOfParts>
  <Company>Susan Shelmerdine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 Shelmerdine</dc:creator>
  <cp:lastModifiedBy>Katelyn Croteau</cp:lastModifiedBy>
  <cp:revision>47</cp:revision>
  <dcterms:created xsi:type="dcterms:W3CDTF">2013-02-23T15:25:26Z</dcterms:created>
  <dcterms:modified xsi:type="dcterms:W3CDTF">2014-09-12T18:22:11Z</dcterms:modified>
</cp:coreProperties>
</file>