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BA114"/>
    <a:srgbClr val="F0FF18"/>
    <a:srgbClr val="5050F2"/>
    <a:srgbClr val="252570"/>
    <a:srgbClr val="E91E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1272" y="54"/>
      </p:cViewPr>
      <p:guideLst>
        <p:guide orient="horz" pos="1148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914D0E-0156-4978-BBEB-FECD1AE1AA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9017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A0A279F-9878-491C-A9E9-B706C3A20E6A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DBC53FD-2ACA-4B29-8433-6EE532B36C12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mi-NZ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A93EF-EB39-44A4-8FAC-FC1B3E55F2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491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765F3E-BE3D-4E59-88BA-695A4B49CE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99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F27418-3722-4ABC-AF1A-9E11C47572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18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94795-407A-4A9B-A677-EA40A1F2F9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227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83ED2-418C-4B09-B363-EF800A64CD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170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2F3566-03CC-4BD4-8F40-0ECCD3619D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7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CC7D14-8DA6-46CD-A196-6F2E857A20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46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24B203-75FD-430A-87A0-E4820B795C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037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44305D-A199-4720-9A31-173561019F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622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55B26-A67B-4F4A-9DF4-EC14397EDF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07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3AD107-B951-4B5C-9096-C8935A100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05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26691F-5F7F-45D9-80A9-70093632E8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609600" y="1066800"/>
            <a:ext cx="375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1. Fīliī ad silv      festīnant.</a:t>
            </a:r>
            <a:endParaRPr lang="en-US" alt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392363" y="107632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am</a:t>
            </a:r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609600" y="1752600"/>
            <a:ext cx="547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2. Nautae cum amīc    navig       solent.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997200" y="3209925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bon</a:t>
            </a:r>
            <a:r>
              <a:rPr lang="en-US" altLang="en-US">
                <a:solidFill>
                  <a:srgbClr val="FBA114"/>
                </a:solidFill>
              </a:rPr>
              <a:t>a</a:t>
            </a:r>
            <a:endParaRPr lang="en-US" altLang="en-US"/>
          </a:p>
        </p:txBody>
      </p:sp>
      <p:sp>
        <p:nvSpPr>
          <p:cNvPr id="14342" name="Rectangle 12"/>
          <p:cNvSpPr>
            <a:spLocks noChangeArrowheads="1"/>
          </p:cNvSpPr>
          <p:nvPr/>
        </p:nvSpPr>
        <p:spPr bwMode="auto">
          <a:xfrm>
            <a:off x="609600" y="2514600"/>
            <a:ext cx="430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3. Me     liber nōn magn     est.</a:t>
            </a:r>
          </a:p>
        </p:txBody>
      </p:sp>
      <p:sp>
        <p:nvSpPr>
          <p:cNvPr id="14343" name="Rectangle 14"/>
          <p:cNvSpPr>
            <a:spLocks noChangeArrowheads="1"/>
          </p:cNvSpPr>
          <p:nvPr/>
        </p:nvSpPr>
        <p:spPr bwMode="auto">
          <a:xfrm>
            <a:off x="3505200" y="3352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2209800" y="3224213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us</a:t>
            </a:r>
            <a:endParaRPr lang="en-US" altLang="en-US"/>
          </a:p>
        </p:txBody>
      </p:sp>
      <p:sp>
        <p:nvSpPr>
          <p:cNvPr id="14345" name="Rectangle 19"/>
          <p:cNvSpPr>
            <a:spLocks noChangeArrowheads="1"/>
          </p:cNvSpPr>
          <p:nvPr/>
        </p:nvSpPr>
        <p:spPr bwMode="auto">
          <a:xfrm>
            <a:off x="593725" y="3221038"/>
            <a:ext cx="240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4. Esne bon     ?</a:t>
            </a:r>
            <a:endParaRPr lang="en-US" altLang="en-US"/>
          </a:p>
        </p:txBody>
      </p:sp>
      <p:sp>
        <p:nvSpPr>
          <p:cNvPr id="14346" name="Rectangle 21"/>
          <p:cNvSpPr>
            <a:spLocks noChangeArrowheads="1"/>
          </p:cNvSpPr>
          <p:nvPr/>
        </p:nvSpPr>
        <p:spPr bwMode="auto">
          <a:xfrm>
            <a:off x="609600" y="3962400"/>
            <a:ext cx="547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5. Agricola magn      sapienti      habet.</a:t>
            </a:r>
            <a:r>
              <a:rPr lang="en-US" altLang="en-US"/>
              <a:t> </a:t>
            </a:r>
          </a:p>
        </p:txBody>
      </p:sp>
      <p:sp>
        <p:nvSpPr>
          <p:cNvPr id="14347" name="Rectangle 22"/>
          <p:cNvSpPr>
            <a:spLocks noChangeArrowheads="1"/>
          </p:cNvSpPr>
          <p:nvPr/>
        </p:nvSpPr>
        <p:spPr bwMode="auto">
          <a:xfrm>
            <a:off x="609600" y="4724400"/>
            <a:ext cx="5453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6. Nēmo vir         saxum iact       audet.</a:t>
            </a:r>
            <a:endParaRPr lang="en-US" altLang="en-US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4460875" y="3962400"/>
            <a:ext cx="608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am</a:t>
            </a:r>
            <a:endParaRPr lang="en-US" altLang="en-US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2179638" y="4724400"/>
            <a:ext cx="877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ōrum</a:t>
            </a:r>
            <a:endParaRPr lang="en-US" altLang="en-US"/>
          </a:p>
        </p:txBody>
      </p:sp>
      <p:sp>
        <p:nvSpPr>
          <p:cNvPr id="14350" name="Rectangle 29"/>
          <p:cNvSpPr>
            <a:spLocks noChangeArrowheads="1"/>
          </p:cNvSpPr>
          <p:nvPr/>
        </p:nvSpPr>
        <p:spPr bwMode="auto">
          <a:xfrm>
            <a:off x="7010400" y="152400"/>
            <a:ext cx="177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37</a:t>
            </a:r>
            <a:endParaRPr lang="en-US" altLang="en-US"/>
          </a:p>
        </p:txBody>
      </p:sp>
      <p:sp>
        <p:nvSpPr>
          <p:cNvPr id="14351" name="Line 32"/>
          <p:cNvSpPr>
            <a:spLocks noChangeShapeType="1"/>
          </p:cNvSpPr>
          <p:nvPr/>
        </p:nvSpPr>
        <p:spPr bwMode="auto">
          <a:xfrm>
            <a:off x="2468563" y="1489075"/>
            <a:ext cx="4572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Line 33"/>
          <p:cNvSpPr>
            <a:spLocks noChangeShapeType="1"/>
          </p:cNvSpPr>
          <p:nvPr/>
        </p:nvSpPr>
        <p:spPr bwMode="auto">
          <a:xfrm>
            <a:off x="3429000" y="2133600"/>
            <a:ext cx="228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Line 34"/>
          <p:cNvSpPr>
            <a:spLocks noChangeShapeType="1"/>
          </p:cNvSpPr>
          <p:nvPr/>
        </p:nvSpPr>
        <p:spPr bwMode="auto">
          <a:xfrm>
            <a:off x="3886200" y="2895600"/>
            <a:ext cx="381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Line 35"/>
          <p:cNvSpPr>
            <a:spLocks noChangeShapeType="1"/>
          </p:cNvSpPr>
          <p:nvPr/>
        </p:nvSpPr>
        <p:spPr bwMode="auto">
          <a:xfrm>
            <a:off x="2286000" y="3581400"/>
            <a:ext cx="381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Line 36"/>
          <p:cNvSpPr>
            <a:spLocks noChangeShapeType="1"/>
          </p:cNvSpPr>
          <p:nvPr/>
        </p:nvSpPr>
        <p:spPr bwMode="auto">
          <a:xfrm>
            <a:off x="2971800" y="4343400"/>
            <a:ext cx="4572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Line 37"/>
          <p:cNvSpPr>
            <a:spLocks noChangeShapeType="1"/>
          </p:cNvSpPr>
          <p:nvPr/>
        </p:nvSpPr>
        <p:spPr bwMode="auto">
          <a:xfrm>
            <a:off x="1447800" y="2895600"/>
            <a:ext cx="381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Line 38"/>
          <p:cNvSpPr>
            <a:spLocks noChangeShapeType="1"/>
          </p:cNvSpPr>
          <p:nvPr/>
        </p:nvSpPr>
        <p:spPr bwMode="auto">
          <a:xfrm>
            <a:off x="4572000" y="4343400"/>
            <a:ext cx="381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Line 39"/>
          <p:cNvSpPr>
            <a:spLocks noChangeShapeType="1"/>
          </p:cNvSpPr>
          <p:nvPr/>
        </p:nvSpPr>
        <p:spPr bwMode="auto">
          <a:xfrm>
            <a:off x="2286000" y="5105400"/>
            <a:ext cx="6858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6248400" y="1143000"/>
            <a:ext cx="1984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ad + Accusative</a:t>
            </a:r>
            <a:endParaRPr lang="en-US" altLang="en-US">
              <a:solidFill>
                <a:srgbClr val="F0FF18"/>
              </a:solidFill>
            </a:endParaRP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6248400" y="1828800"/>
            <a:ext cx="1390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cum + Abl.</a:t>
            </a:r>
            <a:endParaRPr lang="en-US" altLang="en-US" sz="2000">
              <a:solidFill>
                <a:srgbClr val="F0FF18"/>
              </a:solidFill>
            </a:endParaRP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6248400" y="2555875"/>
            <a:ext cx="194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Nom. sg. masc.</a:t>
            </a:r>
            <a:endParaRPr lang="en-US" altLang="en-US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6248400" y="3200400"/>
            <a:ext cx="194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Nom. sg. masc.</a:t>
            </a:r>
          </a:p>
        </p:txBody>
      </p:sp>
      <p:sp>
        <p:nvSpPr>
          <p:cNvPr id="14363" name="Line 48"/>
          <p:cNvSpPr>
            <a:spLocks noChangeShapeType="1"/>
          </p:cNvSpPr>
          <p:nvPr/>
        </p:nvSpPr>
        <p:spPr bwMode="auto">
          <a:xfrm>
            <a:off x="4495800" y="2133600"/>
            <a:ext cx="4572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3352800" y="17526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īs</a:t>
            </a:r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4403725" y="4724400"/>
            <a:ext cx="630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āre</a:t>
            </a:r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3810000" y="25146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us</a:t>
            </a: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4419600" y="17526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āre</a:t>
            </a: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7543800" y="1828800"/>
            <a:ext cx="1482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; compl. inf.</a:t>
            </a:r>
          </a:p>
        </p:txBody>
      </p:sp>
      <p:sp>
        <p:nvSpPr>
          <p:cNvPr id="2104" name="Rectangle 56"/>
          <p:cNvSpPr>
            <a:spLocks noChangeArrowheads="1"/>
          </p:cNvSpPr>
          <p:nvPr/>
        </p:nvSpPr>
        <p:spPr bwMode="auto">
          <a:xfrm>
            <a:off x="1366838" y="251460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us</a:t>
            </a:r>
          </a:p>
        </p:txBody>
      </p:sp>
      <p:sp>
        <p:nvSpPr>
          <p:cNvPr id="2105" name="Rectangle 57"/>
          <p:cNvSpPr>
            <a:spLocks noChangeArrowheads="1"/>
          </p:cNvSpPr>
          <p:nvPr/>
        </p:nvSpPr>
        <p:spPr bwMode="auto">
          <a:xfrm>
            <a:off x="7620000" y="3429000"/>
            <a:ext cx="974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BA114"/>
                </a:solidFill>
              </a:rPr>
              <a:t>or fem.</a:t>
            </a:r>
            <a:endParaRPr lang="en-US" altLang="en-US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2895600" y="3962400"/>
            <a:ext cx="608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am</a:t>
            </a:r>
            <a:endParaRPr lang="en-US" altLang="en-US"/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6257925" y="3987800"/>
            <a:ext cx="2297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D.O. = Accusative</a:t>
            </a:r>
            <a:endParaRPr lang="en-US" altLang="en-US" sz="2000" i="1"/>
          </a:p>
        </p:txBody>
      </p:sp>
      <p:sp>
        <p:nvSpPr>
          <p:cNvPr id="14373" name="Line 60"/>
          <p:cNvSpPr>
            <a:spLocks noChangeShapeType="1"/>
          </p:cNvSpPr>
          <p:nvPr/>
        </p:nvSpPr>
        <p:spPr bwMode="auto">
          <a:xfrm>
            <a:off x="4479925" y="5105400"/>
            <a:ext cx="4572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" name="Rectangle 61"/>
          <p:cNvSpPr>
            <a:spLocks noChangeArrowheads="1"/>
          </p:cNvSpPr>
          <p:nvPr/>
        </p:nvSpPr>
        <p:spPr bwMode="auto">
          <a:xfrm>
            <a:off x="4267200" y="5410200"/>
            <a:ext cx="1341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compl. inf.</a:t>
            </a:r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1524000" y="5410200"/>
            <a:ext cx="1695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partitive Gen.</a:t>
            </a:r>
            <a:endParaRPr lang="en-US" altLang="en-US"/>
          </a:p>
        </p:txBody>
      </p:sp>
      <p:sp>
        <p:nvSpPr>
          <p:cNvPr id="2111" name="Line 63"/>
          <p:cNvSpPr>
            <a:spLocks noChangeShapeType="1"/>
          </p:cNvSpPr>
          <p:nvPr/>
        </p:nvSpPr>
        <p:spPr bwMode="auto">
          <a:xfrm flipH="1">
            <a:off x="5181600" y="5105400"/>
            <a:ext cx="457200" cy="304800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3" name="Line 65"/>
          <p:cNvSpPr>
            <a:spLocks noChangeShapeType="1"/>
          </p:cNvSpPr>
          <p:nvPr/>
        </p:nvSpPr>
        <p:spPr bwMode="auto">
          <a:xfrm>
            <a:off x="1447800" y="5181600"/>
            <a:ext cx="609600" cy="228600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6" grpId="0"/>
      <p:bldP spid="2064" grpId="0"/>
      <p:bldP spid="2075" grpId="0"/>
      <p:bldP spid="2076" grpId="0"/>
      <p:bldP spid="2088" grpId="0"/>
      <p:bldP spid="2089" grpId="0"/>
      <p:bldP spid="2090" grpId="0"/>
      <p:bldP spid="2091" grpId="0"/>
      <p:bldP spid="2099" grpId="0"/>
      <p:bldP spid="2100" grpId="0"/>
      <p:bldP spid="2101" grpId="0"/>
      <p:bldP spid="2102" grpId="0"/>
      <p:bldP spid="2103" grpId="0"/>
      <p:bldP spid="2104" grpId="0"/>
      <p:bldP spid="2105" grpId="0"/>
      <p:bldP spid="2106" grpId="0"/>
      <p:bldP spid="2107" grpId="0"/>
      <p:bldP spid="2109" grpId="0"/>
      <p:bldP spid="2110" grpId="0"/>
      <p:bldP spid="2111" grpId="0" animBg="1"/>
      <p:bldP spid="21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406400" y="1352550"/>
            <a:ext cx="3597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7. Amīce, animum hab   ! </a:t>
            </a:r>
            <a:endParaRPr lang="en-US" altLang="en-US"/>
          </a:p>
        </p:txBody>
      </p:sp>
      <p:cxnSp>
        <p:nvCxnSpPr>
          <p:cNvPr id="16387" name="Straight Connector 3"/>
          <p:cNvCxnSpPr>
            <a:cxnSpLocks noChangeShapeType="1"/>
          </p:cNvCxnSpPr>
          <p:nvPr/>
        </p:nvCxnSpPr>
        <p:spPr bwMode="auto">
          <a:xfrm>
            <a:off x="3525838" y="1716088"/>
            <a:ext cx="242887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6875" y="2895600"/>
            <a:ext cx="46323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8. Puerī puellaeque parv   sunt. </a:t>
            </a:r>
            <a:endParaRPr lang="en-US" altLang="en-US"/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3770313" y="3271838"/>
            <a:ext cx="252412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63925" y="1350963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ē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537200" y="1362075"/>
            <a:ext cx="3057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0FF18"/>
                </a:solidFill>
              </a:rPr>
              <a:t>Command:  imperative (s.)</a:t>
            </a:r>
            <a:endParaRPr lang="en-US" altLang="en-US" sz="1800"/>
          </a:p>
        </p:txBody>
      </p:sp>
      <p:sp>
        <p:nvSpPr>
          <p:cNvPr id="16392" name="Rectangle 29"/>
          <p:cNvSpPr>
            <a:spLocks noChangeArrowheads="1"/>
          </p:cNvSpPr>
          <p:nvPr/>
        </p:nvSpPr>
        <p:spPr bwMode="auto">
          <a:xfrm>
            <a:off x="7010400" y="152400"/>
            <a:ext cx="177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37</a:t>
            </a:r>
            <a:endParaRPr lang="en-US" alt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2475" y="609600"/>
            <a:ext cx="1042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FBA114"/>
                </a:solidFill>
              </a:rPr>
              <a:t>vocative</a:t>
            </a:r>
          </a:p>
        </p:txBody>
      </p:sp>
      <p:cxnSp>
        <p:nvCxnSpPr>
          <p:cNvPr id="15" name="Straight Connector 14"/>
          <p:cNvCxnSpPr>
            <a:cxnSpLocks noChangeShapeType="1"/>
          </p:cNvCxnSpPr>
          <p:nvPr/>
        </p:nvCxnSpPr>
        <p:spPr bwMode="auto">
          <a:xfrm rot="5400000" flipH="1" flipV="1">
            <a:off x="981075" y="1214438"/>
            <a:ext cx="457200" cy="0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 rot="5400000" flipH="1" flipV="1">
            <a:off x="4115594" y="2834481"/>
            <a:ext cx="395288" cy="9525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729038" y="2276475"/>
            <a:ext cx="13525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FBA114"/>
                </a:solidFill>
              </a:rPr>
              <a:t>linking verb</a:t>
            </a:r>
            <a:endParaRPr lang="en-US" altLang="en-US" sz="18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567363" y="2967038"/>
            <a:ext cx="2835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0FF18"/>
                </a:solidFill>
              </a:rPr>
              <a:t>Subj. Compl.: Nom. pl. m.</a:t>
            </a:r>
            <a:endParaRPr lang="en-US" altLang="en-US" sz="1800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749675" y="2905125"/>
            <a:ext cx="274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3" grpId="0"/>
      <p:bldP spid="24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2004:Templates:Presentations:Designs:Columns</Template>
  <TotalTime>395</TotalTime>
  <Words>133</Words>
  <Application>Microsoft Office PowerPoint</Application>
  <PresentationFormat>On-screen Show 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ＭＳ Ｐゴシック</vt:lpstr>
      <vt:lpstr>Blank Presentation</vt:lpstr>
      <vt:lpstr>PowerPoint Presentation</vt:lpstr>
      <vt:lpstr>PowerPoint Presentation</vt:lpstr>
    </vt:vector>
  </TitlesOfParts>
  <Company>Susan Shelmerdine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Shelmerdine</dc:creator>
  <cp:lastModifiedBy>Katelyn Croteau</cp:lastModifiedBy>
  <cp:revision>37</cp:revision>
  <dcterms:created xsi:type="dcterms:W3CDTF">2013-02-23T14:54:48Z</dcterms:created>
  <dcterms:modified xsi:type="dcterms:W3CDTF">2014-09-12T18:23:21Z</dcterms:modified>
</cp:coreProperties>
</file>