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0FF18"/>
    <a:srgbClr val="5050F2"/>
    <a:srgbClr val="252570"/>
    <a:srgbClr val="E91E1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125" d="100"/>
          <a:sy n="125" d="100"/>
        </p:scale>
        <p:origin x="-1272" y="-72"/>
      </p:cViewPr>
      <p:guideLst>
        <p:guide orient="horz" pos="2150"/>
        <p:guide pos="325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6" name="Rectangle 4"/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5DF8560C-1DE2-4F35-8FD1-F3ECA3025FD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9568493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fld id="{FF45D42C-3FF3-495F-B183-B49DC7A1F56D}" type="slidenum">
              <a:rPr lang="en-US" altLang="en-US" sz="1200"/>
              <a:pPr/>
              <a:t>1</a:t>
            </a:fld>
            <a:endParaRPr lang="en-US" altLang="en-US" sz="1200"/>
          </a:p>
        </p:txBody>
      </p:sp>
      <p:sp>
        <p:nvSpPr>
          <p:cNvPr id="15363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fld id="{925191ED-9707-49E7-874A-FA7DC9C0464D}" type="slidenum">
              <a:rPr lang="en-US" altLang="en-US" sz="1200"/>
              <a:pPr/>
              <a:t>2</a:t>
            </a:fld>
            <a:endParaRPr lang="en-US" altLang="en-US" sz="1200"/>
          </a:p>
        </p:txBody>
      </p:sp>
      <p:sp>
        <p:nvSpPr>
          <p:cNvPr id="17411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mi-NZ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mi-NZ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052FC46-3B9D-45ED-854B-5AB24F1A751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976081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mi-NZ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mi-NZ" smtClean="0"/>
              <a:t>Click to edit Master text styles</a:t>
            </a:r>
          </a:p>
          <a:p>
            <a:pPr lvl="1"/>
            <a:r>
              <a:rPr lang="mi-NZ" smtClean="0"/>
              <a:t>Second level</a:t>
            </a:r>
          </a:p>
          <a:p>
            <a:pPr lvl="2"/>
            <a:r>
              <a:rPr lang="mi-NZ" smtClean="0"/>
              <a:t>Third level</a:t>
            </a:r>
          </a:p>
          <a:p>
            <a:pPr lvl="3"/>
            <a:r>
              <a:rPr lang="mi-NZ" smtClean="0"/>
              <a:t>Fourth level</a:t>
            </a:r>
          </a:p>
          <a:p>
            <a:pPr lvl="4"/>
            <a:r>
              <a:rPr lang="mi-NZ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0D44615-E383-483B-80D1-521DE931EAE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698652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mi-NZ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mi-NZ" smtClean="0"/>
              <a:t>Click to edit Master text styles</a:t>
            </a:r>
          </a:p>
          <a:p>
            <a:pPr lvl="1"/>
            <a:r>
              <a:rPr lang="mi-NZ" smtClean="0"/>
              <a:t>Second level</a:t>
            </a:r>
          </a:p>
          <a:p>
            <a:pPr lvl="2"/>
            <a:r>
              <a:rPr lang="mi-NZ" smtClean="0"/>
              <a:t>Third level</a:t>
            </a:r>
          </a:p>
          <a:p>
            <a:pPr lvl="3"/>
            <a:r>
              <a:rPr lang="mi-NZ" smtClean="0"/>
              <a:t>Fourth level</a:t>
            </a:r>
          </a:p>
          <a:p>
            <a:pPr lvl="4"/>
            <a:r>
              <a:rPr lang="mi-NZ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07B9AFC-B268-4B1F-B54A-6D2B3B78096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467352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mi-NZ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mi-NZ" smtClean="0"/>
              <a:t>Click to edit Master text styles</a:t>
            </a:r>
          </a:p>
          <a:p>
            <a:pPr lvl="1"/>
            <a:r>
              <a:rPr lang="mi-NZ" smtClean="0"/>
              <a:t>Second level</a:t>
            </a:r>
          </a:p>
          <a:p>
            <a:pPr lvl="2"/>
            <a:r>
              <a:rPr lang="mi-NZ" smtClean="0"/>
              <a:t>Third level</a:t>
            </a:r>
          </a:p>
          <a:p>
            <a:pPr lvl="3"/>
            <a:r>
              <a:rPr lang="mi-NZ" smtClean="0"/>
              <a:t>Fourth level</a:t>
            </a:r>
          </a:p>
          <a:p>
            <a:pPr lvl="4"/>
            <a:r>
              <a:rPr lang="mi-NZ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CB90B4B-1B26-46F4-8F48-F0EF51F8B3C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649905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mi-NZ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mi-NZ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59477D5-3531-4B00-A8AD-9C6AC41929F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772070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mi-NZ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mi-NZ" smtClean="0"/>
              <a:t>Click to edit Master text styles</a:t>
            </a:r>
          </a:p>
          <a:p>
            <a:pPr lvl="1"/>
            <a:r>
              <a:rPr lang="mi-NZ" smtClean="0"/>
              <a:t>Second level</a:t>
            </a:r>
          </a:p>
          <a:p>
            <a:pPr lvl="2"/>
            <a:r>
              <a:rPr lang="mi-NZ" smtClean="0"/>
              <a:t>Third level</a:t>
            </a:r>
          </a:p>
          <a:p>
            <a:pPr lvl="3"/>
            <a:r>
              <a:rPr lang="mi-NZ" smtClean="0"/>
              <a:t>Fourth level</a:t>
            </a:r>
          </a:p>
          <a:p>
            <a:pPr lvl="4"/>
            <a:r>
              <a:rPr lang="mi-NZ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mi-NZ" smtClean="0"/>
              <a:t>Click to edit Master text styles</a:t>
            </a:r>
          </a:p>
          <a:p>
            <a:pPr lvl="1"/>
            <a:r>
              <a:rPr lang="mi-NZ" smtClean="0"/>
              <a:t>Second level</a:t>
            </a:r>
          </a:p>
          <a:p>
            <a:pPr lvl="2"/>
            <a:r>
              <a:rPr lang="mi-NZ" smtClean="0"/>
              <a:t>Third level</a:t>
            </a:r>
          </a:p>
          <a:p>
            <a:pPr lvl="3"/>
            <a:r>
              <a:rPr lang="mi-NZ" smtClean="0"/>
              <a:t>Fourth level</a:t>
            </a:r>
          </a:p>
          <a:p>
            <a:pPr lvl="4"/>
            <a:r>
              <a:rPr lang="mi-NZ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BAD0B42-94EB-4391-9E9B-CBB45332F94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639253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mi-NZ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mi-NZ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mi-NZ" smtClean="0"/>
              <a:t>Click to edit Master text styles</a:t>
            </a:r>
          </a:p>
          <a:p>
            <a:pPr lvl="1"/>
            <a:r>
              <a:rPr lang="mi-NZ" smtClean="0"/>
              <a:t>Second level</a:t>
            </a:r>
          </a:p>
          <a:p>
            <a:pPr lvl="2"/>
            <a:r>
              <a:rPr lang="mi-NZ" smtClean="0"/>
              <a:t>Third level</a:t>
            </a:r>
          </a:p>
          <a:p>
            <a:pPr lvl="3"/>
            <a:r>
              <a:rPr lang="mi-NZ" smtClean="0"/>
              <a:t>Fourth level</a:t>
            </a:r>
          </a:p>
          <a:p>
            <a:pPr lvl="4"/>
            <a:r>
              <a:rPr lang="mi-NZ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mi-NZ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mi-NZ" smtClean="0"/>
              <a:t>Click to edit Master text styles</a:t>
            </a:r>
          </a:p>
          <a:p>
            <a:pPr lvl="1"/>
            <a:r>
              <a:rPr lang="mi-NZ" smtClean="0"/>
              <a:t>Second level</a:t>
            </a:r>
          </a:p>
          <a:p>
            <a:pPr lvl="2"/>
            <a:r>
              <a:rPr lang="mi-NZ" smtClean="0"/>
              <a:t>Third level</a:t>
            </a:r>
          </a:p>
          <a:p>
            <a:pPr lvl="3"/>
            <a:r>
              <a:rPr lang="mi-NZ" smtClean="0"/>
              <a:t>Fourth level</a:t>
            </a:r>
          </a:p>
          <a:p>
            <a:pPr lvl="4"/>
            <a:r>
              <a:rPr lang="mi-NZ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70783BC-7EEF-4719-AF46-E65C38149B4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518591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mi-NZ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50CED93-FAC0-450F-95F6-227F5788BC3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535545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F054D16-BE8E-48BF-B8CD-09EEC9B8C78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035247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mi-NZ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mi-NZ" smtClean="0"/>
              <a:t>Click to edit Master text styles</a:t>
            </a:r>
          </a:p>
          <a:p>
            <a:pPr lvl="1"/>
            <a:r>
              <a:rPr lang="mi-NZ" smtClean="0"/>
              <a:t>Second level</a:t>
            </a:r>
          </a:p>
          <a:p>
            <a:pPr lvl="2"/>
            <a:r>
              <a:rPr lang="mi-NZ" smtClean="0"/>
              <a:t>Third level</a:t>
            </a:r>
          </a:p>
          <a:p>
            <a:pPr lvl="3"/>
            <a:r>
              <a:rPr lang="mi-NZ" smtClean="0"/>
              <a:t>Fourth level</a:t>
            </a:r>
          </a:p>
          <a:p>
            <a:pPr lvl="4"/>
            <a:r>
              <a:rPr lang="mi-NZ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mi-NZ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E9ED0C2-D74B-46E2-BCE1-D1E822495F1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455260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mi-NZ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mi-NZ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66D0FDA-D57F-4159-BB31-B88433037EE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3978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2B3D13A7-269F-4A05-91EA-960A5FBF98A3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accent2"/>
            </a:gs>
            <a:gs pos="100000">
              <a:srgbClr val="7F7FBF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4"/>
          <p:cNvSpPr>
            <a:spLocks noChangeArrowheads="1"/>
          </p:cNvSpPr>
          <p:nvPr/>
        </p:nvSpPr>
        <p:spPr bwMode="auto">
          <a:xfrm>
            <a:off x="609600" y="752475"/>
            <a:ext cx="24368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 altLang="en-US">
                <a:solidFill>
                  <a:schemeClr val="bg1"/>
                </a:solidFill>
              </a:rPr>
              <a:t>1. Fēmina iac    .</a:t>
            </a:r>
            <a:endParaRPr lang="en-US" altLang="en-US"/>
          </a:p>
        </p:txBody>
      </p:sp>
      <p:sp>
        <p:nvSpPr>
          <p:cNvPr id="2053" name="Rectangle 5"/>
          <p:cNvSpPr>
            <a:spLocks noChangeArrowheads="1"/>
          </p:cNvSpPr>
          <p:nvPr/>
        </p:nvSpPr>
        <p:spPr bwMode="auto">
          <a:xfrm>
            <a:off x="2438400" y="752475"/>
            <a:ext cx="533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 altLang="en-US">
                <a:solidFill>
                  <a:srgbClr val="E91E10"/>
                </a:solidFill>
              </a:rPr>
              <a:t>et</a:t>
            </a:r>
            <a:endParaRPr lang="en-US" altLang="en-US"/>
          </a:p>
        </p:txBody>
      </p:sp>
      <p:sp>
        <p:nvSpPr>
          <p:cNvPr id="2055" name="Rectangle 7"/>
          <p:cNvSpPr>
            <a:spLocks noChangeArrowheads="1"/>
          </p:cNvSpPr>
          <p:nvPr/>
        </p:nvSpPr>
        <p:spPr bwMode="auto">
          <a:xfrm>
            <a:off x="609600" y="1412875"/>
            <a:ext cx="40386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 altLang="en-US">
                <a:solidFill>
                  <a:schemeClr val="bg1"/>
                </a:solidFill>
              </a:rPr>
              <a:t>2. Habetne puell</a:t>
            </a:r>
            <a:r>
              <a:rPr lang="en-US" altLang="en-US"/>
              <a:t>   </a:t>
            </a:r>
            <a:r>
              <a:rPr lang="en-US" altLang="en-US">
                <a:solidFill>
                  <a:schemeClr val="bg1"/>
                </a:solidFill>
              </a:rPr>
              <a:t>rosās?</a:t>
            </a:r>
          </a:p>
        </p:txBody>
      </p:sp>
      <p:sp>
        <p:nvSpPr>
          <p:cNvPr id="2056" name="Rectangle 8"/>
          <p:cNvSpPr>
            <a:spLocks noChangeArrowheads="1"/>
          </p:cNvSpPr>
          <p:nvPr/>
        </p:nvSpPr>
        <p:spPr bwMode="auto">
          <a:xfrm>
            <a:off x="2514600" y="2713038"/>
            <a:ext cx="381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 altLang="en-US">
                <a:solidFill>
                  <a:srgbClr val="E91E10"/>
                </a:solidFill>
              </a:rPr>
              <a:t>a</a:t>
            </a:r>
            <a:endParaRPr lang="en-US" altLang="en-US"/>
          </a:p>
        </p:txBody>
      </p:sp>
      <p:sp>
        <p:nvSpPr>
          <p:cNvPr id="2060" name="Rectangle 12"/>
          <p:cNvSpPr>
            <a:spLocks noChangeArrowheads="1"/>
          </p:cNvSpPr>
          <p:nvPr/>
        </p:nvSpPr>
        <p:spPr bwMode="auto">
          <a:xfrm>
            <a:off x="609600" y="2062163"/>
            <a:ext cx="2916238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 altLang="en-US">
                <a:solidFill>
                  <a:schemeClr val="bg1"/>
                </a:solidFill>
              </a:rPr>
              <a:t>3. Vir amīc      amat.</a:t>
            </a:r>
          </a:p>
        </p:txBody>
      </p:sp>
      <p:sp>
        <p:nvSpPr>
          <p:cNvPr id="14343" name="Rectangle 14"/>
          <p:cNvSpPr>
            <a:spLocks noChangeArrowheads="1"/>
          </p:cNvSpPr>
          <p:nvPr/>
        </p:nvSpPr>
        <p:spPr bwMode="auto">
          <a:xfrm>
            <a:off x="3505200" y="2865438"/>
            <a:ext cx="18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endParaRPr lang="en-US" altLang="en-US"/>
          </a:p>
        </p:txBody>
      </p:sp>
      <p:sp>
        <p:nvSpPr>
          <p:cNvPr id="2064" name="Rectangle 16"/>
          <p:cNvSpPr>
            <a:spLocks noChangeArrowheads="1"/>
          </p:cNvSpPr>
          <p:nvPr/>
        </p:nvSpPr>
        <p:spPr bwMode="auto">
          <a:xfrm>
            <a:off x="2057400" y="2062163"/>
            <a:ext cx="6080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 altLang="en-US">
                <a:solidFill>
                  <a:srgbClr val="E91E10"/>
                </a:solidFill>
              </a:rPr>
              <a:t>um</a:t>
            </a:r>
            <a:endParaRPr lang="en-US" altLang="en-US"/>
          </a:p>
        </p:txBody>
      </p:sp>
      <p:sp>
        <p:nvSpPr>
          <p:cNvPr id="2067" name="Rectangle 19"/>
          <p:cNvSpPr>
            <a:spLocks noChangeArrowheads="1"/>
          </p:cNvSpPr>
          <p:nvPr/>
        </p:nvSpPr>
        <p:spPr bwMode="auto">
          <a:xfrm>
            <a:off x="609600" y="2713038"/>
            <a:ext cx="3352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 altLang="en-US">
                <a:solidFill>
                  <a:schemeClr val="bg1"/>
                </a:solidFill>
              </a:rPr>
              <a:t>4. Dominī dōn    optant.</a:t>
            </a:r>
            <a:endParaRPr lang="en-US" altLang="en-US"/>
          </a:p>
        </p:txBody>
      </p:sp>
      <p:sp>
        <p:nvSpPr>
          <p:cNvPr id="2069" name="Rectangle 21"/>
          <p:cNvSpPr>
            <a:spLocks noChangeArrowheads="1"/>
          </p:cNvSpPr>
          <p:nvPr/>
        </p:nvSpPr>
        <p:spPr bwMode="auto">
          <a:xfrm>
            <a:off x="609600" y="3373438"/>
            <a:ext cx="231775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 altLang="en-US">
                <a:solidFill>
                  <a:schemeClr val="bg1"/>
                </a:solidFill>
              </a:rPr>
              <a:t>5. Vir   clāmant.</a:t>
            </a:r>
            <a:r>
              <a:rPr lang="en-US" altLang="en-US"/>
              <a:t> </a:t>
            </a:r>
          </a:p>
        </p:txBody>
      </p:sp>
      <p:sp>
        <p:nvSpPr>
          <p:cNvPr id="2071" name="Rectangle 23"/>
          <p:cNvSpPr>
            <a:spLocks noChangeArrowheads="1"/>
          </p:cNvSpPr>
          <p:nvPr/>
        </p:nvSpPr>
        <p:spPr bwMode="auto">
          <a:xfrm>
            <a:off x="1341438" y="3373438"/>
            <a:ext cx="2682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 altLang="en-US">
                <a:solidFill>
                  <a:srgbClr val="E91E10"/>
                </a:solidFill>
              </a:rPr>
              <a:t>ī</a:t>
            </a:r>
            <a:endParaRPr lang="en-US" altLang="en-US"/>
          </a:p>
        </p:txBody>
      </p:sp>
      <p:sp>
        <p:nvSpPr>
          <p:cNvPr id="14348" name="Rectangle 29"/>
          <p:cNvSpPr>
            <a:spLocks noChangeArrowheads="1"/>
          </p:cNvSpPr>
          <p:nvPr/>
        </p:nvSpPr>
        <p:spPr bwMode="auto">
          <a:xfrm>
            <a:off x="7010400" y="152400"/>
            <a:ext cx="179228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 altLang="en-US">
                <a:solidFill>
                  <a:srgbClr val="F0FF18"/>
                </a:solidFill>
              </a:rPr>
              <a:t>Exercise 17</a:t>
            </a:r>
            <a:endParaRPr lang="en-US" altLang="en-US"/>
          </a:p>
        </p:txBody>
      </p:sp>
      <p:sp>
        <p:nvSpPr>
          <p:cNvPr id="2080" name="Line 32"/>
          <p:cNvSpPr>
            <a:spLocks noChangeShapeType="1"/>
          </p:cNvSpPr>
          <p:nvPr/>
        </p:nvSpPr>
        <p:spPr bwMode="auto">
          <a:xfrm>
            <a:off x="2514600" y="1133475"/>
            <a:ext cx="304800" cy="0"/>
          </a:xfrm>
          <a:prstGeom prst="line">
            <a:avLst/>
          </a:prstGeom>
          <a:noFill/>
          <a:ln w="1905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81" name="Line 33"/>
          <p:cNvSpPr>
            <a:spLocks noChangeShapeType="1"/>
          </p:cNvSpPr>
          <p:nvPr/>
        </p:nvSpPr>
        <p:spPr bwMode="auto">
          <a:xfrm>
            <a:off x="2895600" y="1793875"/>
            <a:ext cx="228600" cy="0"/>
          </a:xfrm>
          <a:prstGeom prst="line">
            <a:avLst/>
          </a:prstGeom>
          <a:noFill/>
          <a:ln w="15875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82" name="Line 34"/>
          <p:cNvSpPr>
            <a:spLocks noChangeShapeType="1"/>
          </p:cNvSpPr>
          <p:nvPr/>
        </p:nvSpPr>
        <p:spPr bwMode="auto">
          <a:xfrm>
            <a:off x="2133600" y="2443163"/>
            <a:ext cx="457200" cy="0"/>
          </a:xfrm>
          <a:prstGeom prst="line">
            <a:avLst/>
          </a:prstGeom>
          <a:noFill/>
          <a:ln w="15875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83" name="Line 35"/>
          <p:cNvSpPr>
            <a:spLocks noChangeShapeType="1"/>
          </p:cNvSpPr>
          <p:nvPr/>
        </p:nvSpPr>
        <p:spPr bwMode="auto">
          <a:xfrm>
            <a:off x="2590800" y="3094038"/>
            <a:ext cx="228600" cy="0"/>
          </a:xfrm>
          <a:prstGeom prst="line">
            <a:avLst/>
          </a:prstGeom>
          <a:noFill/>
          <a:ln w="15875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84" name="Line 36"/>
          <p:cNvSpPr>
            <a:spLocks noChangeShapeType="1"/>
          </p:cNvSpPr>
          <p:nvPr/>
        </p:nvSpPr>
        <p:spPr bwMode="auto">
          <a:xfrm>
            <a:off x="1371600" y="3754438"/>
            <a:ext cx="228600" cy="0"/>
          </a:xfrm>
          <a:prstGeom prst="line">
            <a:avLst/>
          </a:prstGeom>
          <a:noFill/>
          <a:ln w="15875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88" name="Rectangle 40"/>
          <p:cNvSpPr>
            <a:spLocks noChangeArrowheads="1"/>
          </p:cNvSpPr>
          <p:nvPr/>
        </p:nvSpPr>
        <p:spPr bwMode="auto">
          <a:xfrm>
            <a:off x="5181600" y="828675"/>
            <a:ext cx="982663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 altLang="en-US" sz="2000" i="1">
                <a:solidFill>
                  <a:srgbClr val="E91E10"/>
                </a:solidFill>
              </a:rPr>
              <a:t>3rd sg.</a:t>
            </a:r>
            <a:endParaRPr lang="en-US" altLang="en-US"/>
          </a:p>
        </p:txBody>
      </p:sp>
      <p:sp>
        <p:nvSpPr>
          <p:cNvPr id="2089" name="Rectangle 41"/>
          <p:cNvSpPr>
            <a:spLocks noChangeArrowheads="1"/>
          </p:cNvSpPr>
          <p:nvPr/>
        </p:nvSpPr>
        <p:spPr bwMode="auto">
          <a:xfrm>
            <a:off x="5181600" y="1489075"/>
            <a:ext cx="30353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 altLang="en-US" sz="2000" i="1">
                <a:solidFill>
                  <a:srgbClr val="E91E10"/>
                </a:solidFill>
              </a:rPr>
              <a:t>Subject – Nominative sg.</a:t>
            </a:r>
            <a:endParaRPr lang="en-US" altLang="en-US" sz="2000"/>
          </a:p>
        </p:txBody>
      </p:sp>
      <p:sp>
        <p:nvSpPr>
          <p:cNvPr id="2090" name="Rectangle 42"/>
          <p:cNvSpPr>
            <a:spLocks noChangeArrowheads="1"/>
          </p:cNvSpPr>
          <p:nvPr/>
        </p:nvSpPr>
        <p:spPr bwMode="auto">
          <a:xfrm>
            <a:off x="5181600" y="2138363"/>
            <a:ext cx="360997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 altLang="en-US" sz="2000" i="1">
                <a:solidFill>
                  <a:srgbClr val="E91E10"/>
                </a:solidFill>
              </a:rPr>
              <a:t>Direct Object – Accusative sg.</a:t>
            </a:r>
            <a:endParaRPr lang="en-US" altLang="en-US"/>
          </a:p>
        </p:txBody>
      </p:sp>
      <p:sp>
        <p:nvSpPr>
          <p:cNvPr id="2091" name="Rectangle 43"/>
          <p:cNvSpPr>
            <a:spLocks noChangeArrowheads="1"/>
          </p:cNvSpPr>
          <p:nvPr/>
        </p:nvSpPr>
        <p:spPr bwMode="auto">
          <a:xfrm>
            <a:off x="5181600" y="2789238"/>
            <a:ext cx="175101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 altLang="en-US" sz="2000" i="1">
                <a:solidFill>
                  <a:srgbClr val="E91E10"/>
                </a:solidFill>
              </a:rPr>
              <a:t>Accusative pl.</a:t>
            </a:r>
          </a:p>
        </p:txBody>
      </p:sp>
      <p:sp>
        <p:nvSpPr>
          <p:cNvPr id="35" name="Rectangle 34"/>
          <p:cNvSpPr>
            <a:spLocks noChangeArrowheads="1"/>
          </p:cNvSpPr>
          <p:nvPr/>
        </p:nvSpPr>
        <p:spPr bwMode="auto">
          <a:xfrm>
            <a:off x="2819400" y="1412875"/>
            <a:ext cx="3810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 altLang="en-US">
                <a:solidFill>
                  <a:srgbClr val="E91E10"/>
                </a:solidFill>
              </a:rPr>
              <a:t>a</a:t>
            </a:r>
            <a:endParaRPr lang="en-US" altLang="en-US"/>
          </a:p>
        </p:txBody>
      </p:sp>
      <p:sp>
        <p:nvSpPr>
          <p:cNvPr id="36" name="TextBox 35"/>
          <p:cNvSpPr txBox="1">
            <a:spLocks noChangeArrowheads="1"/>
          </p:cNvSpPr>
          <p:nvPr/>
        </p:nvSpPr>
        <p:spPr bwMode="auto">
          <a:xfrm>
            <a:off x="5162550" y="3419475"/>
            <a:ext cx="1871663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 altLang="en-US" sz="2000" i="1">
                <a:solidFill>
                  <a:srgbClr val="FF0000"/>
                </a:solidFill>
              </a:rPr>
              <a:t>Nominative pl.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1000"/>
                                        <p:tgtEl>
                                          <p:spTgt spid="20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9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1000"/>
                                        <p:tgtEl>
                                          <p:spTgt spid="2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0" dur="1000"/>
                                        <p:tgtEl>
                                          <p:spTgt spid="20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3" presetID="3" presetClass="emph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4" dur="2000" fill="hold"/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0FF18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1000"/>
                                        <p:tgtEl>
                                          <p:spTgt spid="20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3" dur="1000"/>
                                        <p:tgtEl>
                                          <p:spTgt spid="208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46" presetID="3" presetClass="emph" presetSubtype="2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7" dur="2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0FF18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8" dur="500"/>
                                        <p:tgtEl>
                                          <p:spTgt spid="20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3" dur="500"/>
                                        <p:tgtEl>
                                          <p:spTgt spid="20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7" dur="500"/>
                                        <p:tgtEl>
                                          <p:spTgt spid="20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70" presetID="3" presetClass="emph" presetSubtype="2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71" dur="2000" fill="hold"/>
                                        <p:tgtEl>
                                          <p:spTgt spid="206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0FF18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 nodeType="clickPar">
                      <p:stCondLst>
                        <p:cond delay="indefinite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2" dur="500"/>
                                        <p:tgtEl>
                                          <p:spTgt spid="20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7" dur="1000"/>
                                        <p:tgtEl>
                                          <p:spTgt spid="20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1" dur="1000"/>
                                        <p:tgtEl>
                                          <p:spTgt spid="20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94" presetID="3" presetClass="emph" presetSubtype="2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95" dur="2000" fill="hold"/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0FF18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 nodeType="clickPar">
                      <p:stCondLst>
                        <p:cond delay="indefinite"/>
                      </p:stCondLst>
                      <p:childTnLst>
                        <p:par>
                          <p:cTn id="9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 nodeType="clickPar">
                      <p:stCondLst>
                        <p:cond delay="indefinite"/>
                      </p:stCondLst>
                      <p:childTnLst>
                        <p:par>
                          <p:cTn id="10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6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 nodeType="clickPar">
                      <p:stCondLst>
                        <p:cond delay="indefinite"/>
                      </p:stCondLst>
                      <p:childTnLst>
                        <p:par>
                          <p:cTn id="10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1" dur="500"/>
                                        <p:tgtEl>
                                          <p:spTgt spid="20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 nodeType="clickPar">
                      <p:stCondLst>
                        <p:cond delay="indefinite"/>
                      </p:stCondLst>
                      <p:childTnLst>
                        <p:par>
                          <p:cTn id="1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4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5" dur="500"/>
                                        <p:tgtEl>
                                          <p:spTgt spid="208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18" presetID="3" presetClass="emph" presetSubtype="2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19" dur="2000" fill="hold"/>
                                        <p:tgtEl>
                                          <p:spTgt spid="207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0FF18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3" grpId="0"/>
      <p:bldP spid="2053" grpId="1"/>
      <p:bldP spid="2055" grpId="0"/>
      <p:bldP spid="2056" grpId="0"/>
      <p:bldP spid="2056" grpId="1"/>
      <p:bldP spid="2060" grpId="0"/>
      <p:bldP spid="2064" grpId="0"/>
      <p:bldP spid="2064" grpId="1"/>
      <p:bldP spid="2067" grpId="0"/>
      <p:bldP spid="2069" grpId="0"/>
      <p:bldP spid="2071" grpId="0"/>
      <p:bldP spid="2071" grpId="1"/>
      <p:bldP spid="2080" grpId="0" animBg="1"/>
      <p:bldP spid="2080" grpId="1" animBg="1"/>
      <p:bldP spid="2081" grpId="0" animBg="1"/>
      <p:bldP spid="2081" grpId="1" animBg="1"/>
      <p:bldP spid="2082" grpId="0" animBg="1"/>
      <p:bldP spid="2082" grpId="1" animBg="1"/>
      <p:bldP spid="2083" grpId="0" animBg="1"/>
      <p:bldP spid="2083" grpId="1" animBg="1"/>
      <p:bldP spid="2084" grpId="0" animBg="1"/>
      <p:bldP spid="2084" grpId="1" animBg="1"/>
      <p:bldP spid="2088" grpId="0"/>
      <p:bldP spid="2089" grpId="0"/>
      <p:bldP spid="2090" grpId="0"/>
      <p:bldP spid="2091" grpId="0"/>
      <p:bldP spid="35" grpId="0"/>
      <p:bldP spid="35" grpId="1"/>
      <p:bldP spid="3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accent2"/>
            </a:gs>
            <a:gs pos="100000">
              <a:srgbClr val="7F7FBF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14"/>
          <p:cNvSpPr>
            <a:spLocks noChangeArrowheads="1"/>
          </p:cNvSpPr>
          <p:nvPr/>
        </p:nvSpPr>
        <p:spPr bwMode="auto">
          <a:xfrm>
            <a:off x="3505200" y="2590800"/>
            <a:ext cx="18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endParaRPr lang="en-US" altLang="en-US"/>
          </a:p>
        </p:txBody>
      </p:sp>
      <p:sp>
        <p:nvSpPr>
          <p:cNvPr id="2070" name="Rectangle 22"/>
          <p:cNvSpPr>
            <a:spLocks noChangeArrowheads="1"/>
          </p:cNvSpPr>
          <p:nvPr/>
        </p:nvSpPr>
        <p:spPr bwMode="auto">
          <a:xfrm>
            <a:off x="457200" y="990600"/>
            <a:ext cx="56261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 altLang="en-US">
                <a:solidFill>
                  <a:schemeClr val="bg1"/>
                </a:solidFill>
              </a:rPr>
              <a:t>6. Naut      agricolaeque locum laudant.</a:t>
            </a:r>
            <a:endParaRPr lang="en-US" altLang="en-US"/>
          </a:p>
        </p:txBody>
      </p:sp>
      <p:sp>
        <p:nvSpPr>
          <p:cNvPr id="2072" name="Rectangle 24"/>
          <p:cNvSpPr>
            <a:spLocks noChangeArrowheads="1"/>
          </p:cNvSpPr>
          <p:nvPr/>
        </p:nvSpPr>
        <p:spPr bwMode="auto">
          <a:xfrm>
            <a:off x="1457325" y="990600"/>
            <a:ext cx="5238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 altLang="en-US">
                <a:solidFill>
                  <a:srgbClr val="E91E10"/>
                </a:solidFill>
              </a:rPr>
              <a:t>ae</a:t>
            </a:r>
            <a:endParaRPr lang="en-US" altLang="en-US"/>
          </a:p>
        </p:txBody>
      </p:sp>
      <p:sp>
        <p:nvSpPr>
          <p:cNvPr id="2073" name="Rectangle 25"/>
          <p:cNvSpPr>
            <a:spLocks noChangeArrowheads="1"/>
          </p:cNvSpPr>
          <p:nvPr/>
        </p:nvSpPr>
        <p:spPr bwMode="auto">
          <a:xfrm>
            <a:off x="457200" y="1828800"/>
            <a:ext cx="384016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 altLang="en-US">
                <a:solidFill>
                  <a:schemeClr val="bg1"/>
                </a:solidFill>
              </a:rPr>
              <a:t>7. Terretne puerōs bell     ?</a:t>
            </a:r>
            <a:endParaRPr lang="en-US" altLang="en-US"/>
          </a:p>
        </p:txBody>
      </p:sp>
      <p:sp>
        <p:nvSpPr>
          <p:cNvPr id="2074" name="Rectangle 26"/>
          <p:cNvSpPr>
            <a:spLocks noChangeArrowheads="1"/>
          </p:cNvSpPr>
          <p:nvPr/>
        </p:nvSpPr>
        <p:spPr bwMode="auto">
          <a:xfrm>
            <a:off x="457200" y="2581275"/>
            <a:ext cx="42830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 altLang="en-US">
                <a:solidFill>
                  <a:schemeClr val="bg1"/>
                </a:solidFill>
              </a:rPr>
              <a:t>8. Virum vidē        et vocāmus.</a:t>
            </a:r>
            <a:endParaRPr lang="en-US" altLang="en-US"/>
          </a:p>
        </p:txBody>
      </p:sp>
      <p:sp>
        <p:nvSpPr>
          <p:cNvPr id="2075" name="Rectangle 27"/>
          <p:cNvSpPr>
            <a:spLocks noChangeArrowheads="1"/>
          </p:cNvSpPr>
          <p:nvPr/>
        </p:nvSpPr>
        <p:spPr bwMode="auto">
          <a:xfrm>
            <a:off x="3489325" y="1828800"/>
            <a:ext cx="6080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 altLang="en-US">
                <a:solidFill>
                  <a:srgbClr val="E91E10"/>
                </a:solidFill>
              </a:rPr>
              <a:t>um</a:t>
            </a:r>
            <a:endParaRPr lang="en-US" altLang="en-US"/>
          </a:p>
        </p:txBody>
      </p:sp>
      <p:sp>
        <p:nvSpPr>
          <p:cNvPr id="2076" name="Rectangle 28"/>
          <p:cNvSpPr>
            <a:spLocks noChangeArrowheads="1"/>
          </p:cNvSpPr>
          <p:nvPr/>
        </p:nvSpPr>
        <p:spPr bwMode="auto">
          <a:xfrm>
            <a:off x="2251075" y="2581275"/>
            <a:ext cx="7604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 altLang="en-US">
                <a:solidFill>
                  <a:srgbClr val="E91E10"/>
                </a:solidFill>
              </a:rPr>
              <a:t>mus</a:t>
            </a:r>
            <a:endParaRPr lang="en-US" altLang="en-US"/>
          </a:p>
        </p:txBody>
      </p:sp>
      <p:sp>
        <p:nvSpPr>
          <p:cNvPr id="16393" name="Rectangle 29"/>
          <p:cNvSpPr>
            <a:spLocks noChangeArrowheads="1"/>
          </p:cNvSpPr>
          <p:nvPr/>
        </p:nvSpPr>
        <p:spPr bwMode="auto">
          <a:xfrm>
            <a:off x="7010400" y="152400"/>
            <a:ext cx="179228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 altLang="en-US">
                <a:solidFill>
                  <a:srgbClr val="F0FF18"/>
                </a:solidFill>
              </a:rPr>
              <a:t>Exercise 17</a:t>
            </a:r>
            <a:endParaRPr lang="en-US" altLang="en-US"/>
          </a:p>
        </p:txBody>
      </p:sp>
      <p:sp>
        <p:nvSpPr>
          <p:cNvPr id="2085" name="Line 37"/>
          <p:cNvSpPr>
            <a:spLocks noChangeShapeType="1"/>
          </p:cNvSpPr>
          <p:nvPr/>
        </p:nvSpPr>
        <p:spPr bwMode="auto">
          <a:xfrm flipV="1">
            <a:off x="1503363" y="1392238"/>
            <a:ext cx="427037" cy="0"/>
          </a:xfrm>
          <a:prstGeom prst="line">
            <a:avLst/>
          </a:prstGeom>
          <a:noFill/>
          <a:ln w="15875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86" name="Line 38"/>
          <p:cNvSpPr>
            <a:spLocks noChangeShapeType="1"/>
          </p:cNvSpPr>
          <p:nvPr/>
        </p:nvSpPr>
        <p:spPr bwMode="auto">
          <a:xfrm>
            <a:off x="3581400" y="2209800"/>
            <a:ext cx="457200" cy="0"/>
          </a:xfrm>
          <a:prstGeom prst="line">
            <a:avLst/>
          </a:prstGeom>
          <a:noFill/>
          <a:ln w="15875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87" name="Line 39"/>
          <p:cNvSpPr>
            <a:spLocks noChangeShapeType="1"/>
          </p:cNvSpPr>
          <p:nvPr/>
        </p:nvSpPr>
        <p:spPr bwMode="auto">
          <a:xfrm>
            <a:off x="2327275" y="2967038"/>
            <a:ext cx="609600" cy="0"/>
          </a:xfrm>
          <a:prstGeom prst="line">
            <a:avLst/>
          </a:prstGeom>
          <a:noFill/>
          <a:ln w="15875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" name="TextBox 38"/>
          <p:cNvSpPr txBox="1">
            <a:spLocks noChangeArrowheads="1"/>
          </p:cNvSpPr>
          <p:nvPr/>
        </p:nvSpPr>
        <p:spPr bwMode="auto">
          <a:xfrm>
            <a:off x="447675" y="3368675"/>
            <a:ext cx="44196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 altLang="en-US">
                <a:solidFill>
                  <a:schemeClr val="bg1"/>
                </a:solidFill>
              </a:rPr>
              <a:t>9. Amīc   pecūniam habent. </a:t>
            </a:r>
          </a:p>
        </p:txBody>
      </p:sp>
      <p:sp>
        <p:nvSpPr>
          <p:cNvPr id="40" name="TextBox 39"/>
          <p:cNvSpPr txBox="1">
            <a:spLocks noChangeArrowheads="1"/>
          </p:cNvSpPr>
          <p:nvPr/>
        </p:nvSpPr>
        <p:spPr bwMode="auto">
          <a:xfrm>
            <a:off x="304800" y="4225925"/>
            <a:ext cx="317341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 altLang="en-US">
                <a:solidFill>
                  <a:schemeClr val="bg1"/>
                </a:solidFill>
              </a:rPr>
              <a:t>10. Vir labōrā     solet.</a:t>
            </a:r>
            <a:endParaRPr lang="en-US" altLang="en-US"/>
          </a:p>
        </p:txBody>
      </p:sp>
      <p:cxnSp>
        <p:nvCxnSpPr>
          <p:cNvPr id="44" name="Straight Connector 43"/>
          <p:cNvCxnSpPr>
            <a:cxnSpLocks noChangeShapeType="1"/>
          </p:cNvCxnSpPr>
          <p:nvPr/>
        </p:nvCxnSpPr>
        <p:spPr bwMode="auto">
          <a:xfrm>
            <a:off x="1533525" y="3749675"/>
            <a:ext cx="228600" cy="1588"/>
          </a:xfrm>
          <a:prstGeom prst="line">
            <a:avLst/>
          </a:prstGeom>
          <a:noFill/>
          <a:ln w="9525">
            <a:solidFill>
              <a:srgbClr val="FFFF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5" name="TextBox 44"/>
          <p:cNvSpPr txBox="1">
            <a:spLocks noChangeArrowheads="1"/>
          </p:cNvSpPr>
          <p:nvPr/>
        </p:nvSpPr>
        <p:spPr bwMode="auto">
          <a:xfrm>
            <a:off x="1482725" y="3368675"/>
            <a:ext cx="26511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 altLang="en-US">
                <a:solidFill>
                  <a:srgbClr val="E91E10"/>
                </a:solidFill>
              </a:rPr>
              <a:t>ī</a:t>
            </a:r>
          </a:p>
        </p:txBody>
      </p:sp>
      <p:sp>
        <p:nvSpPr>
          <p:cNvPr id="42" name="TextBox 41"/>
          <p:cNvSpPr txBox="1">
            <a:spLocks noChangeArrowheads="1"/>
          </p:cNvSpPr>
          <p:nvPr/>
        </p:nvSpPr>
        <p:spPr bwMode="auto">
          <a:xfrm>
            <a:off x="2112963" y="4225925"/>
            <a:ext cx="458787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 altLang="en-US">
                <a:solidFill>
                  <a:srgbClr val="FF0000"/>
                </a:solidFill>
              </a:rPr>
              <a:t>re</a:t>
            </a:r>
          </a:p>
        </p:txBody>
      </p:sp>
      <p:cxnSp>
        <p:nvCxnSpPr>
          <p:cNvPr id="46" name="Straight Connector 45"/>
          <p:cNvCxnSpPr>
            <a:cxnSpLocks noChangeShapeType="1"/>
          </p:cNvCxnSpPr>
          <p:nvPr/>
        </p:nvCxnSpPr>
        <p:spPr bwMode="auto">
          <a:xfrm>
            <a:off x="2205038" y="4592638"/>
            <a:ext cx="325437" cy="1587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20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7" dur="500"/>
                                        <p:tgtEl>
                                          <p:spTgt spid="20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0" presetID="3" presetClass="emph" presetSubtype="2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1" dur="2000" fill="hold"/>
                                        <p:tgtEl>
                                          <p:spTgt spid="207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0FF18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2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6" dur="500"/>
                                        <p:tgtEl>
                                          <p:spTgt spid="20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9" presetID="3" presetClass="emph" presetSubtype="2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0" dur="2000" fill="hold"/>
                                        <p:tgtEl>
                                          <p:spTgt spid="207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0FF18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1" dur="500"/>
                                        <p:tgtEl>
                                          <p:spTgt spid="2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5" dur="500"/>
                                        <p:tgtEl>
                                          <p:spTgt spid="20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8" presetID="3" presetClass="emph" presetSubtype="2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9" dur="2000" fill="hold"/>
                                        <p:tgtEl>
                                          <p:spTgt spid="207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0FF18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 nodeType="clickPar">
                      <p:stCondLst>
                        <p:cond delay="indefinite"/>
                      </p:stCondLst>
                      <p:childTnLst>
                        <p:par>
                          <p:cTn id="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2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3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76" presetID="3" presetClass="emph" presetSubtype="2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77" dur="2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0FF18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83" presetID="3" presetClass="emph" presetSubtype="2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84" dur="2000" fill="hold"/>
                                        <p:tgtEl>
                                          <p:spTgt spid="207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0FF18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8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 nodeType="clickPar">
                      <p:stCondLst>
                        <p:cond delay="indefinite"/>
                      </p:stCondLst>
                      <p:childTnLst>
                        <p:par>
                          <p:cTn id="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 nodeType="clickPar">
                      <p:stCondLst>
                        <p:cond delay="indefinite"/>
                      </p:stCondLst>
                      <p:childTnLst>
                        <p:par>
                          <p:cTn id="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3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4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7" presetID="3" presetClass="emph" presetSubtype="2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98" dur="2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0FF18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70" grpId="0"/>
      <p:bldP spid="2072" grpId="0"/>
      <p:bldP spid="2072" grpId="1"/>
      <p:bldP spid="2073" grpId="0"/>
      <p:bldP spid="2074" grpId="0"/>
      <p:bldP spid="2075" grpId="0"/>
      <p:bldP spid="2075" grpId="1"/>
      <p:bldP spid="2075" grpId="2"/>
      <p:bldP spid="2076" grpId="0"/>
      <p:bldP spid="2076" grpId="1"/>
      <p:bldP spid="2085" grpId="0" animBg="1"/>
      <p:bldP spid="2085" grpId="1" animBg="1"/>
      <p:bldP spid="2086" grpId="0" animBg="1"/>
      <p:bldP spid="2086" grpId="1" animBg="1"/>
      <p:bldP spid="2087" grpId="0" animBg="1"/>
      <p:bldP spid="2087" grpId="1" animBg="1"/>
      <p:bldP spid="39" grpId="0"/>
      <p:bldP spid="40" grpId="0"/>
      <p:bldP spid="45" grpId="0"/>
      <p:bldP spid="45" grpId="1"/>
      <p:bldP spid="42" grpId="0"/>
      <p:bldP spid="42" grpId="1"/>
    </p:bldLst>
  </p:timing>
</p:sld>
</file>

<file path=ppt/theme/theme1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 Presentation">
      <a:majorFont>
        <a:latin typeface="Arial"/>
        <a:ea typeface="ＭＳ Ｐゴシック"/>
        <a:cs typeface="ＭＳ Ｐゴシック"/>
      </a:majorFont>
      <a:minorFont>
        <a:latin typeface="Arial"/>
        <a:ea typeface="ＭＳ Ｐゴシック"/>
        <a:cs typeface="ＭＳ Ｐゴシック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-128"/>
            <a:cs typeface="ＭＳ Ｐゴシック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-128"/>
            <a:cs typeface="ＭＳ Ｐゴシック" charset="-128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Macintosh HD:Applications:Microsoft Office 2004:Templates:Presentations:Designs:Columns</Template>
  <TotalTime>233</TotalTime>
  <Words>96</Words>
  <Application>Microsoft Office PowerPoint</Application>
  <PresentationFormat>On-screen Show (4:3)</PresentationFormat>
  <Paragraphs>29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Arial</vt:lpstr>
      <vt:lpstr>ＭＳ Ｐゴシック</vt:lpstr>
      <vt:lpstr>Blank Presentation</vt:lpstr>
      <vt:lpstr>PowerPoint Presentation</vt:lpstr>
      <vt:lpstr>PowerPoint Presentation</vt:lpstr>
    </vt:vector>
  </TitlesOfParts>
  <Company>Susan Shelmerdine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Susan Shelmerdine</dc:creator>
  <cp:lastModifiedBy>Katelyn Croteau</cp:lastModifiedBy>
  <cp:revision>33</cp:revision>
  <dcterms:created xsi:type="dcterms:W3CDTF">2013-02-22T19:55:45Z</dcterms:created>
  <dcterms:modified xsi:type="dcterms:W3CDTF">2014-09-12T18:24:22Z</dcterms:modified>
</cp:coreProperties>
</file>