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9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11" r:id="rId19"/>
    <p:sldId id="309" r:id="rId20"/>
    <p:sldId id="312" r:id="rId21"/>
    <p:sldId id="314" r:id="rId22"/>
    <p:sldId id="316" r:id="rId23"/>
    <p:sldId id="317" r:id="rId24"/>
    <p:sldId id="318" r:id="rId25"/>
    <p:sldId id="258" r:id="rId26"/>
    <p:sldId id="260" r:id="rId27"/>
    <p:sldId id="319" r:id="rId28"/>
    <p:sldId id="279" r:id="rId29"/>
    <p:sldId id="286" r:id="rId30"/>
    <p:sldId id="327" r:id="rId31"/>
    <p:sldId id="263" r:id="rId32"/>
    <p:sldId id="323" r:id="rId33"/>
    <p:sldId id="324" r:id="rId34"/>
    <p:sldId id="328" r:id="rId35"/>
    <p:sldId id="325" r:id="rId36"/>
    <p:sldId id="329" r:id="rId37"/>
    <p:sldId id="326" r:id="rId38"/>
    <p:sldId id="287" r:id="rId39"/>
    <p:sldId id="330" r:id="rId40"/>
    <p:sldId id="289" r:id="rId41"/>
    <p:sldId id="331" r:id="rId42"/>
    <p:sldId id="272" r:id="rId43"/>
    <p:sldId id="281" r:id="rId44"/>
    <p:sldId id="332" r:id="rId45"/>
    <p:sldId id="282" r:id="rId46"/>
    <p:sldId id="283" r:id="rId47"/>
    <p:sldId id="28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81818" autoAdjust="0"/>
  </p:normalViewPr>
  <p:slideViewPr>
    <p:cSldViewPr>
      <p:cViewPr>
        <p:scale>
          <a:sx n="100" d="100"/>
          <a:sy n="100" d="100"/>
        </p:scale>
        <p:origin x="-154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17B32-53B6-4BFF-9A9B-44E152BCBFD1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54683-38F7-43D4-9867-3E544EBC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0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53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80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53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Establishing</a:t>
            </a:r>
            <a:r>
              <a:rPr lang="en-US" sz="1200" baseline="0" dirty="0" smtClean="0"/>
              <a:t> context; thinking about expectations; developing hypotheses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 combination of receptive and productive tasks</a:t>
            </a:r>
            <a:endParaRPr lang="de-DE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53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Personal</a:t>
            </a:r>
            <a:r>
              <a:rPr lang="en-US" baseline="0" dirty="0" smtClean="0"/>
              <a:t> reflection = RECEPTIVE</a:t>
            </a:r>
            <a:endParaRPr lang="en-US" dirty="0" smtClean="0"/>
          </a:p>
          <a:p>
            <a:r>
              <a:rPr lang="en-US" dirty="0" smtClean="0"/>
              <a:t>Bolded</a:t>
            </a:r>
            <a:r>
              <a:rPr lang="en-US" baseline="0" dirty="0" smtClean="0"/>
              <a:t> words in the text are glossed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</a:t>
            </a:r>
            <a:r>
              <a:rPr lang="en-US" baseline="0" dirty="0" smtClean="0"/>
              <a:t> work enables students to collaborate &amp; scaffold their knowledge; guided exercise supports students (through contextualized vocab)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61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Attention to</a:t>
            </a:r>
            <a:r>
              <a:rPr lang="en-US" baseline="0" dirty="0" smtClean="0"/>
              <a:t> structures that are salient in the transcripts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10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</a:t>
            </a:r>
            <a:r>
              <a:rPr lang="en-US" baseline="0" dirty="0" smtClean="0"/>
              <a:t> with the film as text (transcript w/o clip)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6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Previewin</a:t>
            </a:r>
            <a:r>
              <a:rPr lang="en-US" baseline="0" dirty="0" smtClean="0"/>
              <a:t>g activities set up the next clip, again both receptive and productive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2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Mechanical</a:t>
            </a:r>
            <a:r>
              <a:rPr lang="en-US" baseline="0" dirty="0" smtClean="0"/>
              <a:t> tasks that are contextualized are inherently more interesting than random substitution drills </a:t>
            </a:r>
          </a:p>
          <a:p>
            <a:r>
              <a:rPr lang="en-US" baseline="0" dirty="0" smtClean="0"/>
              <a:t>Focus on language structures- here the verbs and pronouns--  followed by a set of open-ended questions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3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Abenteuergeschichte</a:t>
            </a:r>
            <a:endParaRPr lang="en-US" dirty="0" smtClean="0"/>
          </a:p>
          <a:p>
            <a:r>
              <a:rPr lang="en-US" b="1" dirty="0" smtClean="0"/>
              <a:t>Watch the clip</a:t>
            </a:r>
            <a:r>
              <a:rPr lang="en-US" b="1" baseline="0" dirty="0" smtClean="0"/>
              <a:t> without sound; </a:t>
            </a:r>
            <a:r>
              <a:rPr lang="en-US" baseline="0" dirty="0" smtClean="0"/>
              <a:t>stop at various spots to see if students can guess what line the characters might be uttering and why (body language,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99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smtClean="0"/>
              <a:t>Communicative, partner or small-group work</a:t>
            </a:r>
          </a:p>
          <a:p>
            <a:r>
              <a:rPr lang="en-US" sz="1200" smtClean="0"/>
              <a:t>Students express opinion about scene</a:t>
            </a:r>
          </a:p>
          <a:p>
            <a:r>
              <a:rPr lang="en-US" sz="1200" smtClean="0"/>
              <a:t>Meaningful, personalized questions</a:t>
            </a:r>
          </a:p>
          <a:p>
            <a:r>
              <a:rPr lang="en-US" sz="1200" smtClean="0"/>
              <a:t>Use of subjunctive II – opportunity to target structures</a:t>
            </a: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99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again with a still photo from</a:t>
            </a:r>
            <a:r>
              <a:rPr lang="en-US" baseline="0" dirty="0" smtClean="0"/>
              <a:t> the film</a:t>
            </a:r>
          </a:p>
          <a:p>
            <a:r>
              <a:rPr lang="en-US" baseline="0" dirty="0" smtClean="0"/>
              <a:t>Arranging the scenes in Exercise C is receptive but discussing how they were arranged becomes communicative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68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99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4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Grammar exercises draw heavily on dialogue</a:t>
            </a:r>
            <a:r>
              <a:rPr lang="en-US" baseline="0" dirty="0" smtClean="0"/>
              <a:t> or the context from the films.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4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baseline="0" dirty="0" smtClean="0"/>
              <a:t>Learning GOALS/OBJECTIVES …</a:t>
            </a:r>
          </a:p>
          <a:p>
            <a:r>
              <a:rPr lang="en-US" i="0" baseline="0" dirty="0" smtClean="0"/>
              <a:t>Incorporated both little c and BIG C in the book through the use of literary texts and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SLIDE	 COMING UP!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3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you! We welcome your questions,</a:t>
            </a:r>
            <a:r>
              <a:rPr lang="en-US" baseline="0" dirty="0" smtClean="0"/>
              <a:t> comments, </a:t>
            </a:r>
            <a:r>
              <a:rPr lang="en-US" baseline="0" smtClean="0"/>
              <a:t>and suggestions.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30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ALMANYA =</a:t>
            </a:r>
            <a:r>
              <a:rPr lang="en-US" baseline="0" dirty="0" smtClean="0"/>
              <a:t> CH5</a:t>
            </a:r>
          </a:p>
          <a:p>
            <a:r>
              <a:rPr lang="en-US" baseline="0" dirty="0" smtClean="0"/>
              <a:t>LOLA = 6</a:t>
            </a:r>
          </a:p>
          <a:p>
            <a:r>
              <a:rPr lang="en-US" baseline="0" dirty="0" smtClean="0"/>
              <a:t>JULI =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5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7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4683-38F7-43D4-9867-3E544EBCBD6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E47FEEA-F6A8-464B-B153-0A93E2171853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2EAD3A8-BD19-4394-9EAC-BF9AE1D1B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3048000"/>
            <a:ext cx="3505200" cy="2286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5700" b="1" dirty="0" smtClean="0">
                <a:solidFill>
                  <a:schemeClr val="bg1"/>
                </a:solidFill>
              </a:rPr>
              <a:t>CINEPLEX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Intermediate </a:t>
            </a:r>
            <a:r>
              <a:rPr lang="en-US" sz="4000" b="1" dirty="0"/>
              <a:t>German Language </a:t>
            </a:r>
            <a:r>
              <a:rPr lang="en-US" sz="4000" b="1" dirty="0" smtClean="0"/>
              <a:t>and </a:t>
            </a:r>
            <a:r>
              <a:rPr lang="en-US" sz="4000" b="1" dirty="0"/>
              <a:t>Culture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Through </a:t>
            </a:r>
            <a:r>
              <a:rPr lang="en-US" sz="4000" b="1" dirty="0"/>
              <a:t>Film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076699"/>
            <a:ext cx="4038600" cy="2667000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/>
              <a:t>Jeanne Schueller</a:t>
            </a:r>
          </a:p>
          <a:p>
            <a:r>
              <a:rPr lang="en-US" dirty="0" smtClean="0"/>
              <a:t>(University </a:t>
            </a:r>
            <a:r>
              <a:rPr lang="en-US" dirty="0"/>
              <a:t>of </a:t>
            </a:r>
            <a:r>
              <a:rPr lang="en-US" dirty="0" smtClean="0"/>
              <a:t>Wisconsin-Madison)</a:t>
            </a:r>
            <a:endParaRPr lang="en-US" dirty="0"/>
          </a:p>
          <a:p>
            <a:r>
              <a:rPr lang="en-US" sz="2000" b="1" dirty="0" err="1"/>
              <a:t>Reinhard</a:t>
            </a:r>
            <a:r>
              <a:rPr lang="en-US" sz="2000" b="1" dirty="0"/>
              <a:t> </a:t>
            </a:r>
            <a:r>
              <a:rPr lang="en-US" sz="2000" b="1" dirty="0" err="1" smtClean="0"/>
              <a:t>Zachau</a:t>
            </a:r>
            <a:endParaRPr lang="en-US" sz="2000" b="1" dirty="0" smtClean="0"/>
          </a:p>
          <a:p>
            <a:r>
              <a:rPr lang="en-US" dirty="0"/>
              <a:t>(</a:t>
            </a:r>
            <a:r>
              <a:rPr lang="en-US" dirty="0" smtClean="0"/>
              <a:t>University </a:t>
            </a:r>
            <a:r>
              <a:rPr lang="en-US" dirty="0"/>
              <a:t>of the </a:t>
            </a:r>
            <a:r>
              <a:rPr lang="en-US" dirty="0" smtClean="0"/>
              <a:t>South)</a:t>
            </a:r>
            <a:endParaRPr lang="en-US" dirty="0"/>
          </a:p>
          <a:p>
            <a:r>
              <a:rPr lang="en-US" sz="2000" b="1" dirty="0"/>
              <a:t>Carrie </a:t>
            </a:r>
            <a:r>
              <a:rPr lang="en-US" sz="2000" b="1" dirty="0" err="1" smtClean="0"/>
              <a:t>Collenberg</a:t>
            </a:r>
            <a:r>
              <a:rPr lang="en-US" sz="2000" b="1" dirty="0" smtClean="0"/>
              <a:t>-Gonzalez</a:t>
            </a:r>
          </a:p>
          <a:p>
            <a:r>
              <a:rPr lang="en-US" dirty="0" smtClean="0"/>
              <a:t>(Longwood University)</a:t>
            </a:r>
          </a:p>
          <a:p>
            <a:r>
              <a:rPr lang="en-US" sz="2000" b="1" dirty="0" smtClean="0"/>
              <a:t>Allen Cooper </a:t>
            </a:r>
          </a:p>
          <a:p>
            <a:r>
              <a:rPr lang="en-US" dirty="0" smtClean="0"/>
              <a:t>(Focus Publishing)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5410199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ACTFL, Nov. 23</a:t>
            </a:r>
            <a:r>
              <a:rPr lang="en-US" sz="1600" smtClean="0"/>
              <a:t>, 2013</a:t>
            </a:r>
            <a:endParaRPr lang="en-US" sz="1600" dirty="0" smtClean="0"/>
          </a:p>
          <a:p>
            <a:r>
              <a:rPr lang="en-US" sz="1600" dirty="0" smtClean="0"/>
              <a:t>Orlando, FL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97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rot="5400000">
            <a:off x="6991183" y="3503151"/>
            <a:ext cx="4305058" cy="189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555337"/>
              </p:ext>
            </p:extLst>
          </p:nvPr>
        </p:nvGraphicFramePr>
        <p:xfrm>
          <a:off x="0" y="1"/>
          <a:ext cx="9144659" cy="68030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38326"/>
                <a:gridCol w="1290574"/>
                <a:gridCol w="1390991"/>
                <a:gridCol w="1149242"/>
                <a:gridCol w="1292897"/>
                <a:gridCol w="1293962"/>
                <a:gridCol w="1388667"/>
              </a:tblGrid>
              <a:tr h="955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>
                          <a:effectLst/>
                        </a:rPr>
                        <a:t>Vorbereitung und Hintergrund</a:t>
                      </a:r>
                      <a:endParaRPr lang="en-US" sz="135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Zum Film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Synthese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Strukturen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Lektüre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Wortschatz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109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Kapitel 1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Die drei Räuber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Figuren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Handlung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Märchen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erste Nacht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zweite Nacht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Die dritte Nacht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Diskussion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Sprechakte: Höflichkeit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Wiederholung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Diagnostics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Nominative &amp; Accusative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Definite and indefinite articles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Pronouns in nominative and accusative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Accusative prepositions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Brüder Grimm: Die Sterntaler 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Wörter zum Film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Märchen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Adjektive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Tiere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</a:tr>
              <a:tr h="27378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Kapitel 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Jenseits der Stille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Figuren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Handlung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Familie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Menschen in Laras Leben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Kommunikation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Die Musik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Diskussion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Sprechakte: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Sich bedanken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Dative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Wortstellung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Caroline Link and Arno Meyer zu Küingdorf: Jenseits der Stille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Gehörlosigkeit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Musik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Familie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2786" name="Picture 1" descr="DieDreiRaeuber_poster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639396"/>
            <a:ext cx="8096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2" descr="000033908_FC59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5149851"/>
            <a:ext cx="8572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5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639520"/>
              </p:ext>
            </p:extLst>
          </p:nvPr>
        </p:nvGraphicFramePr>
        <p:xfrm>
          <a:off x="0" y="1"/>
          <a:ext cx="9143999" cy="68579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1937"/>
                <a:gridCol w="1221009"/>
                <a:gridCol w="1514051"/>
                <a:gridCol w="1172169"/>
                <a:gridCol w="1318690"/>
                <a:gridCol w="1319773"/>
                <a:gridCol w="1416370"/>
              </a:tblGrid>
              <a:tr h="25472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Kapitel 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Das Wunder von Bern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Figuren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Handlung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Stadt Essen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Deutsche </a:t>
                      </a:r>
                      <a:r>
                        <a:rPr lang="en-US" sz="1200" smtClean="0">
                          <a:effectLst/>
                        </a:rPr>
                        <a:t>Kriegsgefang-ene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Fußball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Familie Lubanski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Fußballweltmeister-schaft 1954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Diskussion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Sprechakte: Sich entschuldigen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Mattes Brief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Present Perfect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Regular participles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Irregular participles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Christof Siemes: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Das Wunder von Bern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 Ruhrgebiet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Fußballwörter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Allgemeine Wörter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</a:tr>
              <a:tr h="21553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Kapitel 4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Die Welle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Figuren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Handlung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Schule und das Studium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Ein harmloses Experiment?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Die Kraft der Gemeinschaft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Zu spät um </a:t>
                      </a:r>
                      <a:r>
                        <a:rPr lang="de-DE" sz="1200" dirty="0" smtClean="0">
                          <a:effectLst/>
                        </a:rPr>
                        <a:t>zurück- zu</a:t>
                      </a:r>
                      <a:r>
                        <a:rPr lang="de-DE" sz="1200" baseline="0" dirty="0" smtClean="0">
                          <a:effectLst/>
                        </a:rPr>
                        <a:t>kehren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Außer Kontrolle geraten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Diskussion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Sprechakte</a:t>
                      </a:r>
                      <a:r>
                        <a:rPr lang="en-US" sz="1200" dirty="0">
                          <a:effectLst/>
                        </a:rPr>
                        <a:t>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Umgangs-sprache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Past Tense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sein and haben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Regular verbs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Irregular verbs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 Mixed Verbs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Kerstin Winter: Die Welle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Karl Gebauer: „Mobbing in der Schule“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Autokratie und Diktatur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Schule und das Studium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Allgemeine Wörter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</a:tr>
              <a:tr h="21553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Kapitel</a:t>
                      </a:r>
                      <a:r>
                        <a:rPr lang="en-US" sz="1200" b="1" dirty="0">
                          <a:effectLst/>
                        </a:rPr>
                        <a:t> 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Lola </a:t>
                      </a:r>
                      <a:r>
                        <a:rPr lang="en-US" sz="1200" b="1" dirty="0" err="1">
                          <a:effectLst/>
                        </a:rPr>
                        <a:t>rennt</a:t>
                      </a:r>
                      <a:endParaRPr lang="en-US" sz="1200" b="1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Figuren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Handlung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Technomusik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Berlin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erste Runde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Die zweite Runde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Die dritte Runde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Lolas Berlin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Diskussion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Sprechakte: Slang benutzen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Ein Vorschlag für Touristen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Wechsel-präpositionen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Akkusativprä-positionen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Erich Kästner: Emil und die Detektive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Manni</a:t>
                      </a:r>
                      <a:r>
                        <a:rPr lang="de-DE" sz="1200" dirty="0">
                          <a:effectLst/>
                        </a:rPr>
                        <a:t> und Lola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Papa und Jutta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2440" marR="4244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3809" name="Picture 91" descr="das-wunder-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9" y="1193800"/>
            <a:ext cx="8191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3" descr="Die Welle_Po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4" y="3255962"/>
            <a:ext cx="8096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4" descr="130186-lola_rennt_0d7572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9" y="5214937"/>
            <a:ext cx="80962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799273"/>
              </p:ext>
            </p:extLst>
          </p:nvPr>
        </p:nvGraphicFramePr>
        <p:xfrm>
          <a:off x="0" y="0"/>
          <a:ext cx="9144002" cy="7200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1938"/>
                <a:gridCol w="1221008"/>
                <a:gridCol w="1514051"/>
                <a:gridCol w="1172170"/>
                <a:gridCol w="1318690"/>
                <a:gridCol w="1319776"/>
                <a:gridCol w="1416369"/>
              </a:tblGrid>
              <a:tr h="2571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Kapitel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r>
                        <a:rPr lang="en-US" sz="1100" b="1" dirty="0" smtClean="0">
                          <a:effectLst/>
                        </a:rPr>
                        <a:t>6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Im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r>
                        <a:rPr lang="en-US" sz="1100" b="1" dirty="0" err="1">
                          <a:effectLst/>
                        </a:rPr>
                        <a:t>Juli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Die Figuren 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Die Handlung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Urlaub machen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Die </a:t>
                      </a:r>
                      <a:r>
                        <a:rPr lang="en-US" sz="1150" dirty="0" err="1">
                          <a:effectLst/>
                        </a:rPr>
                        <a:t>Liebe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Die </a:t>
                      </a:r>
                      <a:r>
                        <a:rPr lang="en-US" sz="1150" dirty="0" err="1">
                          <a:effectLst/>
                        </a:rPr>
                        <a:t>Liebesgeschichte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Die </a:t>
                      </a:r>
                      <a:r>
                        <a:rPr lang="en-US" sz="1150" dirty="0" err="1" smtClean="0">
                          <a:effectLst/>
                        </a:rPr>
                        <a:t>Abenteuer</a:t>
                      </a:r>
                      <a:r>
                        <a:rPr lang="en-US" sz="1150" dirty="0" smtClean="0">
                          <a:effectLst/>
                        </a:rPr>
                        <a:t>-geschichte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Diskussion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Sprechakte</a:t>
                      </a:r>
                      <a:r>
                        <a:rPr lang="en-US" sz="1150" dirty="0">
                          <a:effectLst/>
                        </a:rPr>
                        <a:t>: </a:t>
                      </a:r>
                      <a:r>
                        <a:rPr lang="en-US" sz="1150" dirty="0" err="1">
                          <a:effectLst/>
                        </a:rPr>
                        <a:t>Vorstellungen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Pronouns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- Personal pronouns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- Relative pronouns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- Interrogative pronouns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- Reflexive pronouns &amp; verbs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- Reflexive verbs w/ </a:t>
                      </a:r>
                      <a:r>
                        <a:rPr lang="en-US" sz="1150" dirty="0" err="1">
                          <a:effectLst/>
                        </a:rPr>
                        <a:t>acc</a:t>
                      </a:r>
                      <a:r>
                        <a:rPr lang="en-US" sz="1150" dirty="0">
                          <a:effectLst/>
                        </a:rPr>
                        <a:t> pronouns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- Reflexive verbs w/ prepositions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 err="1">
                          <a:effectLst/>
                        </a:rPr>
                        <a:t>Wlada</a:t>
                      </a:r>
                      <a:r>
                        <a:rPr lang="de-DE" sz="1150" dirty="0">
                          <a:effectLst/>
                        </a:rPr>
                        <a:t> </a:t>
                      </a:r>
                      <a:r>
                        <a:rPr lang="de-DE" sz="1150" dirty="0" err="1">
                          <a:effectLst/>
                        </a:rPr>
                        <a:t>Kolosowa</a:t>
                      </a:r>
                      <a:r>
                        <a:rPr lang="de-DE" sz="1150" dirty="0">
                          <a:effectLst/>
                        </a:rPr>
                        <a:t>“ „Backpacker im eigenen Land“ 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Joseph von </a:t>
                      </a:r>
                      <a:r>
                        <a:rPr lang="en-US" sz="1150" dirty="0" err="1">
                          <a:effectLst/>
                        </a:rPr>
                        <a:t>Eichendorff</a:t>
                      </a:r>
                      <a:r>
                        <a:rPr lang="en-US" sz="1150" dirty="0">
                          <a:effectLst/>
                        </a:rPr>
                        <a:t>; „</a:t>
                      </a:r>
                      <a:r>
                        <a:rPr lang="en-US" sz="1150" dirty="0" err="1">
                          <a:effectLst/>
                        </a:rPr>
                        <a:t>Sehnsucht</a:t>
                      </a:r>
                      <a:r>
                        <a:rPr lang="en-US" sz="1150" dirty="0">
                          <a:effectLst/>
                        </a:rPr>
                        <a:t>“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Substantive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Adjektive</a:t>
                      </a:r>
                      <a:r>
                        <a:rPr lang="en-US" sz="1150" dirty="0">
                          <a:effectLst/>
                        </a:rPr>
                        <a:t>/</a:t>
                      </a:r>
                      <a:r>
                        <a:rPr lang="en-US" sz="1150" dirty="0" err="1">
                          <a:effectLst/>
                        </a:rPr>
                        <a:t>Adverbien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Verben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</a:tr>
              <a:tr h="2571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Kapitel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r>
                        <a:rPr lang="en-US" sz="1100" b="1" dirty="0" smtClean="0">
                          <a:effectLst/>
                        </a:rPr>
                        <a:t>7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Almanya</a:t>
                      </a:r>
                      <a:r>
                        <a:rPr lang="en-US" sz="1100" b="1" dirty="0">
                          <a:effectLst/>
                        </a:rPr>
                        <a:t>: </a:t>
                      </a:r>
                      <a:r>
                        <a:rPr lang="en-US" sz="1100" b="1" dirty="0" err="1">
                          <a:effectLst/>
                        </a:rPr>
                        <a:t>Willkommen</a:t>
                      </a:r>
                      <a:r>
                        <a:rPr lang="en-US" sz="1100" b="1" dirty="0">
                          <a:effectLst/>
                        </a:rPr>
                        <a:t> in Deutschland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Die Figuren 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Die Handlung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Gastarbeiter, Einwanderer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Fremde Länder 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Unterschiede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Integration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Verständigung und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Versöhnung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Diskussion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Sprechakte</a:t>
                      </a:r>
                      <a:r>
                        <a:rPr lang="en-US" sz="1150" dirty="0">
                          <a:effectLst/>
                        </a:rPr>
                        <a:t>: </a:t>
                      </a:r>
                      <a:r>
                        <a:rPr lang="en-US" sz="1150" dirty="0" err="1">
                          <a:effectLst/>
                        </a:rPr>
                        <a:t>Eine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  <a:r>
                        <a:rPr lang="en-US" sz="1150" dirty="0" err="1">
                          <a:effectLst/>
                        </a:rPr>
                        <a:t>Rede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  <a:r>
                        <a:rPr lang="en-US" sz="1150" dirty="0" err="1">
                          <a:effectLst/>
                        </a:rPr>
                        <a:t>halten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Modal Verbs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- Present Tense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- Past Tense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Infinitive Constructions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Adjectival Nouns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Yoko </a:t>
                      </a:r>
                      <a:r>
                        <a:rPr lang="de-DE" sz="1150" dirty="0" err="1">
                          <a:effectLst/>
                        </a:rPr>
                        <a:t>Tawada</a:t>
                      </a:r>
                      <a:r>
                        <a:rPr lang="de-DE" sz="1150" dirty="0">
                          <a:effectLst/>
                        </a:rPr>
                        <a:t> Sprachpolizei und Spielpolyglotte 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 smtClean="0">
                          <a:effectLst/>
                        </a:rPr>
                        <a:t>„Merkel </a:t>
                      </a:r>
                      <a:r>
                        <a:rPr lang="de-DE" sz="1150" dirty="0">
                          <a:effectLst/>
                        </a:rPr>
                        <a:t>hält Multikulti für ‘absolut gescheitert’“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Wortliste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</a:tr>
              <a:tr h="2057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Kapitel 8</a:t>
                      </a:r>
                      <a:endParaRPr lang="en-US" sz="1100" b="1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Sophie Scholl: Die letzten Tage</a:t>
                      </a:r>
                      <a:endParaRPr lang="en-US" sz="1100" b="1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Die Figuren 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Die Handlung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 dirty="0">
                          <a:effectLst/>
                        </a:rPr>
                        <a:t>Die historischen Personen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Das </a:t>
                      </a:r>
                      <a:r>
                        <a:rPr lang="en-US" sz="1150" dirty="0" err="1">
                          <a:effectLst/>
                        </a:rPr>
                        <a:t>Flugblatt</a:t>
                      </a: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Josef Goebbels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  <a:endParaRPr lang="en-US" sz="115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Sophies Geschichte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Freiheit und Ehre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  <a:endParaRPr lang="en-US" sz="115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Diskussion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Sprechakte: </a:t>
                      </a:r>
                      <a:endParaRPr lang="en-US" sz="115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smtClean="0">
                          <a:effectLst/>
                        </a:rPr>
                        <a:t>Ein </a:t>
                      </a:r>
                      <a:r>
                        <a:rPr lang="en-US" sz="1150">
                          <a:effectLst/>
                        </a:rPr>
                        <a:t>Interview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 </a:t>
                      </a:r>
                      <a:endParaRPr lang="en-US" sz="115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Adjective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- Nominative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- Akkusative and Dative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- Dative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Passive: Overview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Passive: Summary of </a:t>
                      </a:r>
                      <a:r>
                        <a:rPr lang="en-US" sz="1150" smtClean="0">
                          <a:effectLst/>
                        </a:rPr>
                        <a:t>Tenses</a:t>
                      </a:r>
                      <a:endParaRPr lang="en-US" sz="1150">
                        <a:effectLst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>
                          <a:effectLst/>
                        </a:rPr>
                        <a:t>Lion Feuchtwanger: „Ein guter Deutscher“ (L.F. Die Gebrüder Oppermann) </a:t>
                      </a:r>
                      <a:endParaRPr lang="en-US" sz="115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>
                          <a:effectLst/>
                        </a:rPr>
                        <a:t> </a:t>
                      </a:r>
                      <a:endParaRPr lang="en-US" sz="115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50">
                          <a:effectLst/>
                        </a:rPr>
                        <a:t> </a:t>
                      </a:r>
                      <a:endParaRPr lang="en-US" sz="1150">
                        <a:effectLst/>
                      </a:endParaRP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effectLst/>
                        </a:rPr>
                        <a:t>Wörter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  <a:r>
                        <a:rPr lang="en-US" sz="1150" dirty="0" err="1">
                          <a:effectLst/>
                        </a:rPr>
                        <a:t>zum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  <a:r>
                        <a:rPr lang="en-US" sz="1150" dirty="0" err="1">
                          <a:effectLst/>
                        </a:rPr>
                        <a:t>Thema</a:t>
                      </a:r>
                      <a:r>
                        <a:rPr lang="en-US" sz="115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 </a:t>
                      </a:r>
                    </a:p>
                  </a:txBody>
                  <a:tcPr marL="37590" marR="3759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4835" name="Picture 73" descr=":almanyawk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838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4" name="Picture 5" descr="Description: post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953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57850"/>
            <a:ext cx="84772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370634"/>
              </p:ext>
            </p:extLst>
          </p:nvPr>
        </p:nvGraphicFramePr>
        <p:xfrm>
          <a:off x="0" y="0"/>
          <a:ext cx="9144000" cy="68457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1938"/>
                <a:gridCol w="1221009"/>
                <a:gridCol w="1514050"/>
                <a:gridCol w="1172168"/>
                <a:gridCol w="1318689"/>
                <a:gridCol w="1319775"/>
                <a:gridCol w="1416371"/>
              </a:tblGrid>
              <a:tr h="32657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Kapitel 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Good Bye Lenin!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Die Figuren 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Die Handlung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Daten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Berlin 1989/90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Ost- und Westdeutschland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DDR-Produkte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Die Familie Kerner 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Das Ende der DDR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Diskussion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Sprechakte: Geburtstagsfeier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 Future Tense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 Genitive Case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Jana Hensel: Zonenkinder 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Thomas Brussig: Am kürzeren Ende der Sonnenallee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Wörter zur Kultur der DDR 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Allgemeine Wörter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</a:tr>
              <a:tr h="35799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</a:rPr>
                        <a:t>Kapitel 10</a:t>
                      </a:r>
                      <a:endParaRPr lang="en-US" sz="1400" b="1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</a:rPr>
                        <a:t>Die fetten Jahre sind vorbei</a:t>
                      </a:r>
                      <a:endParaRPr lang="en-US" sz="1400" b="1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Die Figuren 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Die Handlung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Die Studenten-bewegung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Revolutionäre Zellen 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Jedes Herz ist eine revolutionäre Zelle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Diskussion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Sprechakte: Eine Debatte führen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 General Subjunctive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 Modal Verbs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 The Past Tense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 Special Subjunctive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Edgar Rai: Die fetten Jahre sind vorbei 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Interview mit Hans Weingartner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Wortliste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3450" marR="4345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5860" name="Picture 1" descr=":good-bye-len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38251"/>
            <a:ext cx="8001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9" name="Picture 2" descr="::die_fetten_jahre_sind_vorbei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621213"/>
            <a:ext cx="8096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8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898" y="880535"/>
            <a:ext cx="3841794" cy="5435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022" y="2099735"/>
            <a:ext cx="273982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Märchen</a:t>
            </a:r>
          </a:p>
          <a:p>
            <a:endParaRPr lang="en-US" sz="2500" dirty="0"/>
          </a:p>
          <a:p>
            <a:r>
              <a:rPr lang="en-US" sz="2500" dirty="0" smtClean="0"/>
              <a:t>Nominative and Accusative</a:t>
            </a:r>
          </a:p>
          <a:p>
            <a:endParaRPr lang="en-US" sz="2500" dirty="0"/>
          </a:p>
          <a:p>
            <a:r>
              <a:rPr lang="en-US" sz="2500" dirty="0" err="1" smtClean="0"/>
              <a:t>Brüder</a:t>
            </a:r>
            <a:r>
              <a:rPr lang="en-US" sz="2500" dirty="0" smtClean="0"/>
              <a:t> Grimm: Die </a:t>
            </a:r>
            <a:r>
              <a:rPr lang="en-US" sz="2500" dirty="0" err="1" smtClean="0"/>
              <a:t>Sterntaler</a:t>
            </a:r>
            <a:r>
              <a:rPr lang="en-US" sz="2500" dirty="0" smtClean="0"/>
              <a:t> 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5080000" y="105833"/>
            <a:ext cx="2496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Die </a:t>
            </a:r>
            <a:r>
              <a:rPr lang="en-US" sz="2400" dirty="0" err="1" smtClean="0">
                <a:solidFill>
                  <a:schemeClr val="bg2"/>
                </a:solidFill>
              </a:rPr>
              <a:t>drei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Räuber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00033908_FC59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84" y="862118"/>
            <a:ext cx="3918350" cy="550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88264" y="1319318"/>
            <a:ext cx="335128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Familie</a:t>
            </a:r>
          </a:p>
          <a:p>
            <a:r>
              <a:rPr lang="en-US" sz="2500" dirty="0" err="1" smtClean="0"/>
              <a:t>Gehörlosigkeit</a:t>
            </a:r>
            <a:r>
              <a:rPr lang="en-US" sz="2500" dirty="0" smtClean="0"/>
              <a:t> und </a:t>
            </a:r>
            <a:r>
              <a:rPr lang="en-US" sz="2500" dirty="0" err="1" smtClean="0"/>
              <a:t>Gebärdensprache</a:t>
            </a:r>
            <a:endParaRPr lang="en-US" sz="2500" dirty="0" smtClean="0"/>
          </a:p>
          <a:p>
            <a:r>
              <a:rPr lang="en-US" sz="2500" dirty="0" err="1" smtClean="0"/>
              <a:t>Musik</a:t>
            </a:r>
            <a:endParaRPr lang="en-US" sz="2500" dirty="0" smtClean="0"/>
          </a:p>
          <a:p>
            <a:endParaRPr lang="en-US" sz="2500" dirty="0" smtClean="0"/>
          </a:p>
          <a:p>
            <a:r>
              <a:rPr lang="en-US" sz="2500" dirty="0" smtClean="0"/>
              <a:t>Dative</a:t>
            </a:r>
          </a:p>
          <a:p>
            <a:endParaRPr lang="en-US" sz="2500" dirty="0"/>
          </a:p>
          <a:p>
            <a:r>
              <a:rPr lang="de-DE" sz="2500" dirty="0" smtClean="0"/>
              <a:t>„Tom“, aus Caroline Link und Arno Meyer zu </a:t>
            </a:r>
            <a:r>
              <a:rPr lang="de-DE" sz="2500" dirty="0" err="1" smtClean="0"/>
              <a:t>Küingsdorf</a:t>
            </a:r>
            <a:r>
              <a:rPr lang="de-DE" sz="2500" dirty="0" smtClean="0"/>
              <a:t>: </a:t>
            </a:r>
            <a:r>
              <a:rPr lang="de-DE" sz="2500" i="1" dirty="0" smtClean="0"/>
              <a:t>Jenseits der Stille</a:t>
            </a:r>
            <a:endParaRPr lang="de-DE" sz="25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080000" y="88900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Jenseits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der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Stille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s-wunder-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08" y="931333"/>
            <a:ext cx="3828842" cy="54015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640379" y="1642533"/>
            <a:ext cx="360615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Die </a:t>
            </a:r>
            <a:r>
              <a:rPr lang="en-US" sz="2500" dirty="0" err="1" smtClean="0"/>
              <a:t>Stadt</a:t>
            </a:r>
            <a:r>
              <a:rPr lang="en-US" sz="2500" dirty="0" smtClean="0"/>
              <a:t> Essen</a:t>
            </a:r>
          </a:p>
          <a:p>
            <a:r>
              <a:rPr lang="en-US" sz="2500" dirty="0" smtClean="0"/>
              <a:t>Deutsche </a:t>
            </a:r>
            <a:r>
              <a:rPr lang="en-US" sz="2500" dirty="0" err="1" smtClean="0"/>
              <a:t>Kriegsgefangene</a:t>
            </a:r>
            <a:endParaRPr lang="en-US" sz="2500" dirty="0" smtClean="0"/>
          </a:p>
          <a:p>
            <a:r>
              <a:rPr lang="en-US" sz="2500" dirty="0" err="1" smtClean="0"/>
              <a:t>Fußball</a:t>
            </a:r>
            <a:endParaRPr lang="en-US" sz="2500" dirty="0" smtClean="0"/>
          </a:p>
          <a:p>
            <a:endParaRPr lang="en-US" sz="2500" dirty="0"/>
          </a:p>
          <a:p>
            <a:r>
              <a:rPr lang="en-US" sz="2500" dirty="0" smtClean="0"/>
              <a:t>Present Perfect</a:t>
            </a:r>
          </a:p>
          <a:p>
            <a:endParaRPr lang="en-US" sz="2500" dirty="0"/>
          </a:p>
          <a:p>
            <a:r>
              <a:rPr lang="en-US" sz="2500" dirty="0" err="1" smtClean="0"/>
              <a:t>Christoph</a:t>
            </a:r>
            <a:r>
              <a:rPr lang="en-US" sz="2500" dirty="0" smtClean="0"/>
              <a:t> </a:t>
            </a:r>
            <a:r>
              <a:rPr lang="en-US" sz="2500" dirty="0" err="1" smtClean="0"/>
              <a:t>Siemes</a:t>
            </a:r>
            <a:r>
              <a:rPr lang="en-US" sz="2500" dirty="0" smtClean="0"/>
              <a:t>: </a:t>
            </a:r>
          </a:p>
          <a:p>
            <a:r>
              <a:rPr lang="en-US" sz="2500" i="1" dirty="0" smtClean="0"/>
              <a:t>Das Wunder von Bern</a:t>
            </a:r>
            <a:endParaRPr lang="en-US" sz="25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699645" y="135470"/>
            <a:ext cx="3487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Das </a:t>
            </a:r>
            <a:r>
              <a:rPr lang="en-US" sz="2400" dirty="0" err="1" smtClean="0">
                <a:solidFill>
                  <a:schemeClr val="bg2"/>
                </a:solidFill>
              </a:rPr>
              <a:t>Wunder</a:t>
            </a:r>
            <a:r>
              <a:rPr lang="en-US" sz="2400" dirty="0" smtClean="0">
                <a:solidFill>
                  <a:schemeClr val="bg2"/>
                </a:solidFill>
              </a:rPr>
              <a:t> von Bern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ie Welle_Po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6" y="723900"/>
            <a:ext cx="3957641" cy="561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7624" y="1346971"/>
            <a:ext cx="264574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Die </a:t>
            </a:r>
            <a:r>
              <a:rPr lang="en-US" sz="2500" dirty="0" err="1" smtClean="0"/>
              <a:t>Schule</a:t>
            </a:r>
            <a:r>
              <a:rPr lang="en-US" sz="2500" dirty="0" smtClean="0"/>
              <a:t> und </a:t>
            </a:r>
            <a:r>
              <a:rPr lang="en-US" sz="2500" dirty="0" err="1" smtClean="0"/>
              <a:t>Studium</a:t>
            </a:r>
            <a:endParaRPr lang="en-US" sz="2500" dirty="0" smtClean="0"/>
          </a:p>
          <a:p>
            <a:endParaRPr lang="en-US" sz="2500" dirty="0"/>
          </a:p>
          <a:p>
            <a:r>
              <a:rPr lang="en-US" sz="2500" dirty="0" smtClean="0"/>
              <a:t>Past Tense</a:t>
            </a:r>
          </a:p>
          <a:p>
            <a:endParaRPr lang="en-US" sz="2500" dirty="0"/>
          </a:p>
          <a:p>
            <a:r>
              <a:rPr lang="de-DE" sz="2500" dirty="0" smtClean="0"/>
              <a:t>Kerstin Winter: </a:t>
            </a:r>
            <a:r>
              <a:rPr lang="de-DE" sz="2500" i="1" dirty="0" smtClean="0"/>
              <a:t>Die Welle</a:t>
            </a:r>
          </a:p>
          <a:p>
            <a:r>
              <a:rPr lang="de-DE" sz="2500" dirty="0" smtClean="0"/>
              <a:t>Karl Gebauer: „Mobbing in der Schule“</a:t>
            </a:r>
          </a:p>
          <a:p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444069" y="63231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Die </a:t>
            </a:r>
            <a:r>
              <a:rPr lang="en-US" sz="2400" dirty="0" err="1" smtClean="0">
                <a:solidFill>
                  <a:schemeClr val="bg2"/>
                </a:solidFill>
              </a:rPr>
              <a:t>Welle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almanyawki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999" y="444500"/>
            <a:ext cx="397840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70400" y="1657438"/>
            <a:ext cx="427582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/>
              <a:t>Gastarbeiter</a:t>
            </a:r>
            <a:r>
              <a:rPr lang="en-US" sz="2500" dirty="0" smtClean="0"/>
              <a:t>, </a:t>
            </a:r>
            <a:r>
              <a:rPr lang="en-US" sz="2500" dirty="0" err="1" smtClean="0"/>
              <a:t>Einwanderer</a:t>
            </a:r>
            <a:endParaRPr lang="en-US" sz="2500" dirty="0" smtClean="0"/>
          </a:p>
          <a:p>
            <a:endParaRPr lang="en-US" sz="2500" dirty="0"/>
          </a:p>
          <a:p>
            <a:r>
              <a:rPr lang="en-US" sz="2500" dirty="0" smtClean="0"/>
              <a:t>Modal Verbs</a:t>
            </a:r>
          </a:p>
          <a:p>
            <a:endParaRPr lang="en-US" sz="2500" dirty="0"/>
          </a:p>
          <a:p>
            <a:r>
              <a:rPr lang="en-US" sz="2500" dirty="0" smtClean="0"/>
              <a:t>Yoko </a:t>
            </a:r>
            <a:r>
              <a:rPr lang="en-US" sz="2500" dirty="0" err="1" smtClean="0"/>
              <a:t>Tawada</a:t>
            </a:r>
            <a:r>
              <a:rPr lang="en-US" sz="2500" dirty="0" smtClean="0"/>
              <a:t>: </a:t>
            </a:r>
          </a:p>
          <a:p>
            <a:r>
              <a:rPr lang="en-US" sz="2500" i="1" dirty="0" err="1" smtClean="0"/>
              <a:t>Sprachpolizei</a:t>
            </a:r>
            <a:r>
              <a:rPr lang="en-US" sz="2500" i="1" dirty="0" smtClean="0"/>
              <a:t> </a:t>
            </a:r>
          </a:p>
          <a:p>
            <a:r>
              <a:rPr lang="en-US" sz="2500" i="1" dirty="0" smtClean="0"/>
              <a:t>und </a:t>
            </a:r>
            <a:r>
              <a:rPr lang="en-US" sz="2500" i="1" dirty="0" err="1" smtClean="0"/>
              <a:t>Spielpolyglotte</a:t>
            </a:r>
            <a:endParaRPr lang="en-US" sz="2500" i="1" dirty="0" smtClean="0"/>
          </a:p>
          <a:p>
            <a:r>
              <a:rPr lang="de-DE" sz="2500" dirty="0" smtClean="0"/>
              <a:t>„Merkel hält Multikulti für ‚absolut gescheitert‘“</a:t>
            </a:r>
            <a:endParaRPr lang="de-DE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5444069" y="63231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Almanya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0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0186-lola_rennt_0d7572c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21" y="524896"/>
            <a:ext cx="3962479" cy="59521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418174" y="1674808"/>
            <a:ext cx="26209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Berlin</a:t>
            </a:r>
          </a:p>
          <a:p>
            <a:r>
              <a:rPr lang="en-US" sz="2500" dirty="0" err="1" smtClean="0"/>
              <a:t>Technomusik</a:t>
            </a:r>
            <a:endParaRPr lang="en-US" sz="2500" dirty="0" smtClean="0"/>
          </a:p>
          <a:p>
            <a:endParaRPr lang="en-US" sz="2500" dirty="0" smtClean="0"/>
          </a:p>
          <a:p>
            <a:r>
              <a:rPr lang="en-US" sz="2500" dirty="0" smtClean="0"/>
              <a:t>Prepositions</a:t>
            </a:r>
          </a:p>
          <a:p>
            <a:endParaRPr lang="en-US" sz="2500" dirty="0"/>
          </a:p>
          <a:p>
            <a:r>
              <a:rPr lang="en-US" sz="2500" dirty="0" smtClean="0"/>
              <a:t>Erich </a:t>
            </a:r>
            <a:r>
              <a:rPr lang="en-US" sz="2500" dirty="0" err="1" smtClean="0"/>
              <a:t>Kästner</a:t>
            </a:r>
            <a:r>
              <a:rPr lang="en-US" sz="2500" dirty="0" smtClean="0"/>
              <a:t>: </a:t>
            </a:r>
          </a:p>
          <a:p>
            <a:r>
              <a:rPr lang="en-US" sz="2500" i="1" dirty="0" smtClean="0"/>
              <a:t>Emil und </a:t>
            </a:r>
          </a:p>
          <a:p>
            <a:r>
              <a:rPr lang="en-US" sz="2500" i="1" dirty="0"/>
              <a:t>d</a:t>
            </a:r>
            <a:r>
              <a:rPr lang="en-US" sz="2500" i="1" dirty="0" smtClean="0"/>
              <a:t>ie </a:t>
            </a:r>
            <a:r>
              <a:rPr lang="en-US" sz="2500" i="1" dirty="0" err="1" smtClean="0"/>
              <a:t>Detektive</a:t>
            </a:r>
            <a:endParaRPr lang="en-US" sz="25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444069" y="63231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Lola </a:t>
            </a:r>
            <a:r>
              <a:rPr lang="en-US" sz="2400" dirty="0" err="1" smtClean="0">
                <a:solidFill>
                  <a:schemeClr val="bg2"/>
                </a:solidFill>
              </a:rPr>
              <a:t>rennt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1-10 at 7.03.22 PM.png"/>
          <p:cNvPicPr>
            <a:picLocks noChangeAspect="1"/>
          </p:cNvPicPr>
          <p:nvPr/>
        </p:nvPicPr>
        <p:blipFill>
          <a:blip r:embed="rId2" cstate="print"/>
          <a:srcRect l="2616" r="30736"/>
          <a:stretch>
            <a:fillRect/>
          </a:stretch>
        </p:blipFill>
        <p:spPr>
          <a:xfrm>
            <a:off x="331352" y="1"/>
            <a:ext cx="8446965" cy="68604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3452308" cy="2400748"/>
          </a:xfrm>
        </p:spPr>
        <p:txBody>
          <a:bodyPr/>
          <a:lstStyle/>
          <a:p>
            <a:pPr>
              <a:buClr>
                <a:schemeClr val="accent2">
                  <a:lumMod val="75000"/>
                  <a:lumOff val="25000"/>
                </a:schemeClr>
              </a:buClr>
            </a:pPr>
            <a:r>
              <a:rPr lang="en-GB" dirty="0" smtClean="0">
                <a:solidFill>
                  <a:schemeClr val="bg2"/>
                </a:solidFill>
              </a:rPr>
              <a:t>Introduction</a:t>
            </a:r>
          </a:p>
          <a:p>
            <a:pPr>
              <a:buClr>
                <a:schemeClr val="accent2">
                  <a:lumMod val="75000"/>
                  <a:lumOff val="25000"/>
                </a:schemeClr>
              </a:buClr>
            </a:pPr>
            <a:r>
              <a:rPr lang="en-GB" dirty="0" smtClean="0">
                <a:solidFill>
                  <a:schemeClr val="bg2"/>
                </a:solidFill>
              </a:rPr>
              <a:t>Preface</a:t>
            </a:r>
          </a:p>
          <a:p>
            <a:pPr>
              <a:buClr>
                <a:schemeClr val="accent2">
                  <a:lumMod val="75000"/>
                  <a:lumOff val="25000"/>
                </a:schemeClr>
              </a:buClr>
            </a:pPr>
            <a:r>
              <a:rPr lang="en-GB" dirty="0" smtClean="0">
                <a:solidFill>
                  <a:schemeClr val="bg2"/>
                </a:solidFill>
              </a:rPr>
              <a:t>Chapter Overview</a:t>
            </a:r>
          </a:p>
          <a:p>
            <a:pPr>
              <a:buClr>
                <a:schemeClr val="accent2">
                  <a:lumMod val="75000"/>
                  <a:lumOff val="25000"/>
                </a:schemeClr>
              </a:buClr>
            </a:pPr>
            <a:r>
              <a:rPr lang="en-GB" dirty="0" smtClean="0">
                <a:solidFill>
                  <a:schemeClr val="bg2"/>
                </a:solidFill>
              </a:rPr>
              <a:t>Chapter: Im Juli</a:t>
            </a:r>
          </a:p>
          <a:p>
            <a:pPr>
              <a:buClr>
                <a:schemeClr val="accent2">
                  <a:lumMod val="75000"/>
                  <a:lumOff val="25000"/>
                </a:schemeClr>
              </a:buClr>
            </a:pPr>
            <a:r>
              <a:rPr lang="en-GB" dirty="0" smtClean="0">
                <a:solidFill>
                  <a:schemeClr val="bg2"/>
                </a:solidFill>
              </a:rPr>
              <a:t>Discussion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352800" cy="990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2"/>
                </a:solidFill>
              </a:rPr>
              <a:t>Cineplex</a:t>
            </a:r>
            <a:endParaRPr lang="en-US" sz="5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escription: post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834757"/>
            <a:ext cx="3956610" cy="552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8013" y="1343970"/>
            <a:ext cx="348968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 smtClean="0"/>
              <a:t>Abenteuer </a:t>
            </a:r>
          </a:p>
          <a:p>
            <a:r>
              <a:rPr lang="de-DE" sz="2500" dirty="0" smtClean="0"/>
              <a:t>Reisen</a:t>
            </a:r>
          </a:p>
          <a:p>
            <a:r>
              <a:rPr lang="de-DE" sz="2500" dirty="0" smtClean="0"/>
              <a:t>Die Liebe</a:t>
            </a:r>
          </a:p>
          <a:p>
            <a:endParaRPr lang="en-US" sz="2500" dirty="0"/>
          </a:p>
          <a:p>
            <a:r>
              <a:rPr lang="en-US" sz="2500" dirty="0" smtClean="0"/>
              <a:t>Pronouns</a:t>
            </a:r>
          </a:p>
          <a:p>
            <a:endParaRPr lang="en-US" sz="2500" dirty="0"/>
          </a:p>
          <a:p>
            <a:r>
              <a:rPr lang="de-DE" sz="2500" dirty="0" err="1" smtClean="0"/>
              <a:t>Wlada</a:t>
            </a:r>
            <a:r>
              <a:rPr lang="de-DE" sz="2500" dirty="0" smtClean="0"/>
              <a:t> </a:t>
            </a:r>
            <a:r>
              <a:rPr lang="de-DE" sz="2500" dirty="0" err="1" smtClean="0"/>
              <a:t>Kolosowa</a:t>
            </a:r>
            <a:r>
              <a:rPr lang="de-DE" sz="2500" dirty="0" smtClean="0"/>
              <a:t>: </a:t>
            </a:r>
          </a:p>
          <a:p>
            <a:r>
              <a:rPr lang="de-DE" sz="2500" dirty="0" smtClean="0"/>
              <a:t>„Backpacker</a:t>
            </a:r>
          </a:p>
          <a:p>
            <a:r>
              <a:rPr lang="de-DE" sz="2500" dirty="0"/>
              <a:t>i</a:t>
            </a:r>
            <a:r>
              <a:rPr lang="de-DE" sz="2500" dirty="0" smtClean="0"/>
              <a:t>m eigenen Land“</a:t>
            </a:r>
          </a:p>
          <a:p>
            <a:r>
              <a:rPr lang="de-DE" sz="2500" dirty="0" smtClean="0"/>
              <a:t>Joseph von Eichendorff:</a:t>
            </a:r>
          </a:p>
          <a:p>
            <a:r>
              <a:rPr lang="de-DE" sz="2500" dirty="0" smtClean="0"/>
              <a:t>„Sehnsucht“</a:t>
            </a:r>
          </a:p>
          <a:p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5893228" y="63231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Im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Juli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79" y="406399"/>
            <a:ext cx="3989021" cy="591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613241" y="1308987"/>
            <a:ext cx="3810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Die </a:t>
            </a:r>
            <a:r>
              <a:rPr lang="en-US" sz="2500" dirty="0" err="1" smtClean="0"/>
              <a:t>historischen</a:t>
            </a:r>
            <a:r>
              <a:rPr lang="en-US" sz="2500" dirty="0" smtClean="0"/>
              <a:t> </a:t>
            </a:r>
          </a:p>
          <a:p>
            <a:r>
              <a:rPr lang="en-US" sz="2500" dirty="0" err="1" smtClean="0"/>
              <a:t>Personen</a:t>
            </a:r>
            <a:endParaRPr lang="en-US" sz="2500" dirty="0" smtClean="0"/>
          </a:p>
          <a:p>
            <a:r>
              <a:rPr lang="en-US" sz="2500" dirty="0" smtClean="0"/>
              <a:t>Das </a:t>
            </a:r>
            <a:r>
              <a:rPr lang="en-US" sz="2500" dirty="0" err="1" smtClean="0"/>
              <a:t>Flugblatt</a:t>
            </a:r>
            <a:endParaRPr lang="en-US" sz="2500" dirty="0" smtClean="0"/>
          </a:p>
          <a:p>
            <a:r>
              <a:rPr lang="en-US" sz="2500" dirty="0" smtClean="0"/>
              <a:t>Joseph Goebbels</a:t>
            </a:r>
          </a:p>
          <a:p>
            <a:endParaRPr lang="en-US" sz="2500" dirty="0"/>
          </a:p>
          <a:p>
            <a:r>
              <a:rPr lang="en-US" sz="2500" dirty="0" smtClean="0"/>
              <a:t>Adjectives </a:t>
            </a:r>
          </a:p>
          <a:p>
            <a:r>
              <a:rPr lang="en-US" sz="2500" dirty="0" smtClean="0"/>
              <a:t>Passive</a:t>
            </a:r>
          </a:p>
          <a:p>
            <a:endParaRPr lang="en-US" sz="2500" dirty="0"/>
          </a:p>
          <a:p>
            <a:r>
              <a:rPr lang="de-DE" sz="2500" dirty="0" smtClean="0"/>
              <a:t>Lion Feuchtwanger:</a:t>
            </a:r>
          </a:p>
          <a:p>
            <a:r>
              <a:rPr lang="de-DE" sz="2500" dirty="0" smtClean="0"/>
              <a:t>„Ein guter Deutscher“ </a:t>
            </a:r>
          </a:p>
          <a:p>
            <a:r>
              <a:rPr lang="de-DE" sz="2500" dirty="0" smtClean="0"/>
              <a:t>(L. F. </a:t>
            </a:r>
            <a:r>
              <a:rPr lang="de-DE" sz="2500" i="1" dirty="0" smtClean="0"/>
              <a:t>Die Gebrüder </a:t>
            </a:r>
          </a:p>
          <a:p>
            <a:r>
              <a:rPr lang="de-DE" sz="2500" i="1" dirty="0" smtClean="0"/>
              <a:t>Oppermann</a:t>
            </a:r>
            <a:r>
              <a:rPr lang="de-DE" sz="2500" dirty="0" smtClean="0"/>
              <a:t>)</a:t>
            </a:r>
            <a:endParaRPr lang="de-DE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5444069" y="63231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Sophie Scholl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good-bye-len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0" y="622005"/>
            <a:ext cx="3820940" cy="56729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661365" y="911643"/>
            <a:ext cx="383493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Berlin 1989/90</a:t>
            </a:r>
          </a:p>
          <a:p>
            <a:r>
              <a:rPr lang="en-US" sz="2500" dirty="0" err="1" smtClean="0"/>
              <a:t>Ost</a:t>
            </a:r>
            <a:r>
              <a:rPr lang="en-US" sz="2500" dirty="0" smtClean="0"/>
              <a:t>- und </a:t>
            </a:r>
          </a:p>
          <a:p>
            <a:r>
              <a:rPr lang="en-US" sz="2500" dirty="0" err="1" smtClean="0"/>
              <a:t>Westdeutschland</a:t>
            </a:r>
            <a:endParaRPr lang="en-US" sz="2500" dirty="0" smtClean="0"/>
          </a:p>
          <a:p>
            <a:r>
              <a:rPr lang="en-US" sz="2500" dirty="0" smtClean="0"/>
              <a:t>DDR-</a:t>
            </a:r>
            <a:r>
              <a:rPr lang="en-US" sz="2500" dirty="0" err="1" smtClean="0"/>
              <a:t>Produkte</a:t>
            </a:r>
            <a:endParaRPr lang="en-US" sz="2500" dirty="0" smtClean="0"/>
          </a:p>
          <a:p>
            <a:endParaRPr lang="en-US" sz="2500" dirty="0"/>
          </a:p>
          <a:p>
            <a:r>
              <a:rPr lang="en-US" sz="2500" dirty="0" smtClean="0"/>
              <a:t>The Future Tense</a:t>
            </a:r>
          </a:p>
          <a:p>
            <a:r>
              <a:rPr lang="en-US" sz="2500" dirty="0" smtClean="0"/>
              <a:t>The Genitive Case</a:t>
            </a:r>
          </a:p>
          <a:p>
            <a:endParaRPr lang="en-US" sz="2500" dirty="0"/>
          </a:p>
          <a:p>
            <a:r>
              <a:rPr lang="en-US" sz="2500" dirty="0" smtClean="0"/>
              <a:t>Jana </a:t>
            </a:r>
            <a:r>
              <a:rPr lang="en-US" sz="2500" dirty="0" err="1" smtClean="0"/>
              <a:t>Hensel</a:t>
            </a:r>
            <a:r>
              <a:rPr lang="en-US" sz="2500" dirty="0" smtClean="0"/>
              <a:t>: </a:t>
            </a:r>
          </a:p>
          <a:p>
            <a:r>
              <a:rPr lang="en-US" sz="2500" i="1" dirty="0" err="1" smtClean="0"/>
              <a:t>Zonenkinder</a:t>
            </a:r>
            <a:endParaRPr lang="en-US" sz="2500" i="1" dirty="0" smtClean="0"/>
          </a:p>
          <a:p>
            <a:r>
              <a:rPr lang="en-US" sz="2500" dirty="0" smtClean="0"/>
              <a:t>Thomas </a:t>
            </a:r>
            <a:r>
              <a:rPr lang="en-US" sz="2500" dirty="0" err="1" smtClean="0"/>
              <a:t>Brussig</a:t>
            </a:r>
            <a:r>
              <a:rPr lang="en-US" sz="2500" i="1" dirty="0" smtClean="0"/>
              <a:t>: Am</a:t>
            </a:r>
          </a:p>
          <a:p>
            <a:r>
              <a:rPr lang="en-US" sz="2500" i="1" dirty="0" err="1" smtClean="0"/>
              <a:t>kürzeren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Ende</a:t>
            </a:r>
            <a:r>
              <a:rPr lang="en-US" sz="2500" i="1" dirty="0" smtClean="0"/>
              <a:t> der </a:t>
            </a:r>
          </a:p>
          <a:p>
            <a:r>
              <a:rPr lang="en-US" sz="2500" i="1" dirty="0" err="1" smtClean="0"/>
              <a:t>Sonnenallee</a:t>
            </a:r>
            <a:endParaRPr lang="en-US" sz="25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6323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Good Bye Lenin!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:die_fetten_jahre_sind_vorbei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800" y="800100"/>
            <a:ext cx="3999108" cy="56261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1828800"/>
            <a:ext cx="403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Die Studentenbewegung</a:t>
            </a:r>
            <a:endParaRPr lang="en-US" sz="2400" dirty="0" smtClean="0"/>
          </a:p>
          <a:p>
            <a:endParaRPr lang="en-US" sz="2500" dirty="0"/>
          </a:p>
          <a:p>
            <a:r>
              <a:rPr lang="en-US" sz="2500" dirty="0" smtClean="0"/>
              <a:t>Subjunctive</a:t>
            </a:r>
          </a:p>
          <a:p>
            <a:endParaRPr lang="en-US" sz="2500" dirty="0"/>
          </a:p>
          <a:p>
            <a:r>
              <a:rPr lang="de-DE" sz="2500" dirty="0" smtClean="0"/>
              <a:t>Edgar Rai: Die fetten</a:t>
            </a:r>
          </a:p>
          <a:p>
            <a:r>
              <a:rPr lang="de-DE" sz="2500" dirty="0" smtClean="0"/>
              <a:t>Jahre sind vorbei</a:t>
            </a:r>
          </a:p>
          <a:p>
            <a:r>
              <a:rPr lang="de-DE" sz="2500" dirty="0" smtClean="0"/>
              <a:t>„Interview mit Hans Weingartner“</a:t>
            </a:r>
            <a:endParaRPr lang="de-DE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4648423" y="114300"/>
            <a:ext cx="3633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Die </a:t>
            </a:r>
            <a:r>
              <a:rPr lang="en-US" sz="2000" dirty="0" err="1" smtClean="0">
                <a:solidFill>
                  <a:schemeClr val="bg2"/>
                </a:solidFill>
              </a:rPr>
              <a:t>fetten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Jahre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sind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vorbei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667001"/>
            <a:ext cx="6637468" cy="1595904"/>
          </a:xfrm>
        </p:spPr>
        <p:txBody>
          <a:bodyPr>
            <a:noAutofit/>
          </a:bodyPr>
          <a:lstStyle/>
          <a:p>
            <a:r>
              <a:rPr lang="en-US" sz="5000" b="1" dirty="0" smtClean="0"/>
              <a:t>Cineplex</a:t>
            </a: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sz="5000" dirty="0" smtClean="0"/>
              <a:t>Chapter 7: </a:t>
            </a:r>
            <a:r>
              <a:rPr lang="en-US" sz="5000" i="1" dirty="0" err="1" smtClean="0"/>
              <a:t>Im</a:t>
            </a:r>
            <a:r>
              <a:rPr lang="en-US" sz="5000" i="1" dirty="0" smtClean="0"/>
              <a:t> </a:t>
            </a:r>
            <a:r>
              <a:rPr lang="en-US" sz="5000" i="1" dirty="0" err="1" smtClean="0"/>
              <a:t>Juli</a:t>
            </a:r>
            <a:endParaRPr lang="en-US" sz="5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81932" y="1113847"/>
            <a:ext cx="3313355" cy="8292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smtClean="0">
                <a:solidFill>
                  <a:schemeClr val="bg1"/>
                </a:solidFill>
              </a:rPr>
              <a:t>Cineplex</a:t>
            </a:r>
            <a:endParaRPr lang="en-US" sz="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3343172" cy="533399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bg2"/>
                </a:solidFill>
              </a:rPr>
              <a:t>Chapter Overview</a:t>
            </a:r>
            <a:endParaRPr lang="en-US" sz="25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676400"/>
            <a:ext cx="3429000" cy="3886200"/>
          </a:xfrm>
        </p:spPr>
        <p:txBody>
          <a:bodyPr>
            <a:normAutofit/>
          </a:bodyPr>
          <a:lstStyle/>
          <a:p>
            <a:pPr marL="525780" indent="-457200">
              <a:buSzPct val="100000"/>
              <a:buFont typeface="+mj-lt"/>
              <a:buAutoNum type="arabicPeriod"/>
            </a:pPr>
            <a:r>
              <a:rPr lang="en-US" sz="3000" b="1"/>
              <a:t>Vorbereitung </a:t>
            </a:r>
            <a:r>
              <a:rPr lang="en-US" sz="3000" b="1" smtClean="0"/>
              <a:t>&amp; Hintergrund </a:t>
            </a:r>
            <a:endParaRPr lang="en-US" sz="3000"/>
          </a:p>
          <a:p>
            <a:pPr marL="525780" indent="-457200">
              <a:buSzPct val="100000"/>
              <a:buFont typeface="+mj-lt"/>
              <a:buAutoNum type="arabicPeriod"/>
            </a:pPr>
            <a:r>
              <a:rPr lang="en-US" sz="3000" b="1"/>
              <a:t>Zum Film</a:t>
            </a:r>
            <a:r>
              <a:rPr lang="en-US" sz="3000"/>
              <a:t> </a:t>
            </a:r>
          </a:p>
          <a:p>
            <a:pPr marL="525780" indent="-457200">
              <a:buSzPct val="100000"/>
              <a:buFont typeface="+mj-lt"/>
              <a:buAutoNum type="arabicPeriod"/>
            </a:pPr>
            <a:r>
              <a:rPr lang="en-US" sz="3000" b="1"/>
              <a:t>Synthese </a:t>
            </a:r>
            <a:endParaRPr lang="en-US" sz="3000"/>
          </a:p>
          <a:p>
            <a:pPr marL="525780" indent="-457200">
              <a:buSzPct val="100000"/>
              <a:buFont typeface="+mj-lt"/>
              <a:buAutoNum type="arabicPeriod"/>
            </a:pPr>
            <a:r>
              <a:rPr lang="en-US" sz="3000" b="1"/>
              <a:t>Strukturen </a:t>
            </a:r>
            <a:endParaRPr lang="en-US" sz="3000"/>
          </a:p>
          <a:p>
            <a:pPr marL="525780" indent="-457200">
              <a:buSzPct val="100000"/>
              <a:buFont typeface="+mj-lt"/>
              <a:buAutoNum type="arabicPeriod"/>
            </a:pPr>
            <a:r>
              <a:rPr lang="en-US" sz="3000" b="1"/>
              <a:t>Lektüre </a:t>
            </a:r>
            <a:endParaRPr lang="en-US" sz="3000"/>
          </a:p>
          <a:p>
            <a:pPr marL="525780" indent="-457200">
              <a:buSzPct val="100000"/>
              <a:buFont typeface="+mj-lt"/>
              <a:buAutoNum type="arabicPeriod"/>
            </a:pPr>
            <a:r>
              <a:rPr lang="en-US" sz="3000" b="1"/>
              <a:t>Wortschatz </a:t>
            </a:r>
            <a:endParaRPr lang="en-US" sz="3000"/>
          </a:p>
          <a:p>
            <a:pPr marL="68580" indent="0">
              <a:buNone/>
            </a:pP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48200" y="0"/>
            <a:ext cx="3428999" cy="609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800" i="1"/>
          </a:p>
        </p:txBody>
      </p:sp>
      <p:pic>
        <p:nvPicPr>
          <p:cNvPr id="2050" name="Picture 4" descr="Description: post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26" y="838200"/>
            <a:ext cx="3714546" cy="518974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0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3733800" cy="1219200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600" dirty="0" err="1" smtClean="0">
                <a:solidFill>
                  <a:schemeClr val="bg2"/>
                </a:solidFill>
              </a:rPr>
              <a:t>Vorbereitung</a:t>
            </a:r>
            <a:r>
              <a:rPr lang="en-US" sz="3600" dirty="0" smtClean="0">
                <a:solidFill>
                  <a:schemeClr val="bg2"/>
                </a:solidFill>
              </a:rPr>
              <a:t> &amp;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</a:rPr>
              <a:t>Hintergrund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1600200"/>
            <a:ext cx="76962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lvl="1" indent="0">
              <a:buNone/>
            </a:pPr>
            <a:r>
              <a:rPr lang="de-DE" sz="2400" b="1" dirty="0" smtClean="0">
                <a:solidFill>
                  <a:schemeClr val="accent1"/>
                </a:solidFill>
              </a:rPr>
              <a:t>ACTIVITIES &amp; GOALS</a:t>
            </a:r>
          </a:p>
          <a:p>
            <a:pPr marL="342900" lvl="1"/>
            <a:r>
              <a:rPr lang="de-DE" sz="2400" dirty="0" err="1" smtClean="0"/>
              <a:t>Activating</a:t>
            </a:r>
            <a:r>
              <a:rPr lang="de-DE" sz="2400" dirty="0" smtClean="0"/>
              <a:t> </a:t>
            </a:r>
            <a:r>
              <a:rPr lang="de-DE" sz="2400" dirty="0" err="1" smtClean="0"/>
              <a:t>prior</a:t>
            </a:r>
            <a:r>
              <a:rPr lang="de-DE" sz="2400" dirty="0" smtClean="0"/>
              <a:t> </a:t>
            </a:r>
            <a:r>
              <a:rPr lang="de-DE" sz="2400" dirty="0" err="1" smtClean="0"/>
              <a:t>knowledge</a:t>
            </a:r>
            <a:r>
              <a:rPr lang="de-DE" sz="2400" dirty="0" smtClean="0"/>
              <a:t>; </a:t>
            </a:r>
            <a:r>
              <a:rPr lang="de-DE" sz="2400" dirty="0" err="1" smtClean="0"/>
              <a:t>piquing</a:t>
            </a:r>
            <a:r>
              <a:rPr lang="de-DE" sz="2400" dirty="0" smtClean="0"/>
              <a:t> </a:t>
            </a:r>
            <a:r>
              <a:rPr lang="de-DE" sz="2400" dirty="0" err="1" smtClean="0"/>
              <a:t>interest</a:t>
            </a:r>
            <a:endParaRPr lang="de-DE" sz="2400" dirty="0" smtClean="0"/>
          </a:p>
          <a:p>
            <a:pPr marL="342900" lvl="1"/>
            <a:r>
              <a:rPr lang="de-DE" sz="2400" dirty="0"/>
              <a:t>L</a:t>
            </a:r>
            <a:r>
              <a:rPr lang="de-DE" sz="2400" dirty="0" smtClean="0"/>
              <a:t>earning </a:t>
            </a:r>
            <a:r>
              <a:rPr lang="de-DE" sz="2400" dirty="0" err="1" smtClean="0"/>
              <a:t>about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film</a:t>
            </a:r>
          </a:p>
          <a:p>
            <a:pPr marL="342900" lvl="1"/>
            <a:r>
              <a:rPr lang="de-DE" sz="2400" dirty="0" err="1"/>
              <a:t>D</a:t>
            </a:r>
            <a:r>
              <a:rPr lang="de-DE" sz="2400" dirty="0" err="1" smtClean="0"/>
              <a:t>escribing</a:t>
            </a:r>
            <a:r>
              <a:rPr lang="de-DE" sz="2400" dirty="0" smtClean="0"/>
              <a:t> still </a:t>
            </a:r>
            <a:r>
              <a:rPr lang="de-DE" sz="2400" dirty="0" err="1" smtClean="0"/>
              <a:t>photos</a:t>
            </a:r>
            <a:endParaRPr lang="de-DE" sz="2400" dirty="0" smtClean="0"/>
          </a:p>
          <a:p>
            <a:pPr marL="342900" lvl="1"/>
            <a:r>
              <a:rPr lang="de-DE" sz="2400" dirty="0"/>
              <a:t>M</a:t>
            </a:r>
            <a:r>
              <a:rPr lang="de-DE" sz="2400" dirty="0" smtClean="0"/>
              <a:t>aking </a:t>
            </a:r>
            <a:r>
              <a:rPr lang="de-DE" sz="2400" dirty="0" err="1" smtClean="0"/>
              <a:t>predictions</a:t>
            </a:r>
            <a:r>
              <a:rPr lang="de-DE" sz="2400" dirty="0" smtClean="0"/>
              <a:t> </a:t>
            </a:r>
            <a:r>
              <a:rPr lang="de-DE" sz="2400" dirty="0" err="1" smtClean="0"/>
              <a:t>about</a:t>
            </a:r>
            <a:r>
              <a:rPr lang="de-DE" sz="2400" dirty="0" smtClean="0"/>
              <a:t> </a:t>
            </a:r>
            <a:r>
              <a:rPr lang="de-DE" sz="2400" dirty="0" err="1" smtClean="0"/>
              <a:t>characters</a:t>
            </a:r>
            <a:r>
              <a:rPr lang="de-DE" sz="2400" dirty="0" smtClean="0"/>
              <a:t>/</a:t>
            </a:r>
            <a:r>
              <a:rPr lang="de-DE" sz="2400" dirty="0" err="1" smtClean="0"/>
              <a:t>story</a:t>
            </a:r>
            <a:endParaRPr lang="de-DE" sz="2400" dirty="0" smtClean="0"/>
          </a:p>
          <a:p>
            <a:pPr marL="342900" lvl="1"/>
            <a:r>
              <a:rPr lang="de-DE" sz="2400" dirty="0" err="1"/>
              <a:t>D</a:t>
            </a:r>
            <a:r>
              <a:rPr lang="de-DE" sz="2400" dirty="0" err="1" smtClean="0"/>
              <a:t>iscussing</a:t>
            </a:r>
            <a:r>
              <a:rPr lang="de-DE" sz="2400" dirty="0" smtClean="0"/>
              <a:t> personal </a:t>
            </a:r>
            <a:r>
              <a:rPr lang="de-DE" sz="2400" dirty="0" err="1" smtClean="0"/>
              <a:t>interests</a:t>
            </a:r>
            <a:r>
              <a:rPr lang="de-DE" sz="2400" dirty="0" smtClean="0"/>
              <a:t> </a:t>
            </a:r>
          </a:p>
          <a:p>
            <a:pPr marL="342900" lvl="1"/>
            <a:r>
              <a:rPr lang="de-DE" sz="2400" dirty="0" err="1"/>
              <a:t>C</a:t>
            </a:r>
            <a:r>
              <a:rPr lang="de-DE" sz="2400" dirty="0" err="1" smtClean="0"/>
              <a:t>omparing</a:t>
            </a:r>
            <a:r>
              <a:rPr lang="de-DE" sz="2400" dirty="0" smtClean="0"/>
              <a:t> US </a:t>
            </a:r>
            <a:r>
              <a:rPr lang="de-DE" sz="2400" dirty="0" err="1" smtClean="0"/>
              <a:t>and</a:t>
            </a:r>
            <a:r>
              <a:rPr lang="de-DE" sz="2400" dirty="0" smtClean="0"/>
              <a:t> German </a:t>
            </a:r>
            <a:r>
              <a:rPr lang="de-DE" sz="2400" dirty="0" err="1" smtClean="0"/>
              <a:t>conventions</a:t>
            </a:r>
            <a:endParaRPr lang="de-DE" sz="2400" dirty="0" smtClean="0"/>
          </a:p>
          <a:p>
            <a:pPr marL="342900" lvl="1"/>
            <a:r>
              <a:rPr lang="de-DE" sz="2400" dirty="0" smtClean="0"/>
              <a:t>Learning </a:t>
            </a:r>
            <a:r>
              <a:rPr lang="de-DE" sz="2400" dirty="0" err="1" smtClean="0"/>
              <a:t>vocabulary</a:t>
            </a:r>
            <a:r>
              <a:rPr lang="de-DE" sz="2400" dirty="0" smtClean="0"/>
              <a:t> </a:t>
            </a:r>
            <a:r>
              <a:rPr lang="de-DE" sz="2400" dirty="0" err="1" smtClean="0"/>
              <a:t>related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film &amp; </a:t>
            </a:r>
            <a:r>
              <a:rPr lang="de-DE" sz="2400" dirty="0" err="1" smtClean="0"/>
              <a:t>cultural</a:t>
            </a:r>
            <a:r>
              <a:rPr lang="de-DE" sz="2400" dirty="0" smtClean="0"/>
              <a:t> </a:t>
            </a:r>
            <a:r>
              <a:rPr lang="de-DE" sz="2400" dirty="0" err="1" smtClean="0"/>
              <a:t>topics</a:t>
            </a:r>
            <a:endParaRPr lang="de-DE" sz="2400" dirty="0" smtClean="0"/>
          </a:p>
          <a:p>
            <a:pPr marL="342900" lvl="1"/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vocabulary</a:t>
            </a:r>
            <a:r>
              <a:rPr lang="de-DE" sz="2400" dirty="0" smtClean="0"/>
              <a:t> in </a:t>
            </a:r>
            <a:r>
              <a:rPr lang="de-DE" sz="2400" dirty="0" err="1" smtClean="0"/>
              <a:t>context</a:t>
            </a:r>
            <a:endParaRPr lang="de-DE" sz="2400" dirty="0" smtClean="0"/>
          </a:p>
          <a:p>
            <a:pPr marL="342900" lvl="1"/>
            <a:endParaRPr lang="de-DE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4380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581">
            <a:off x="152400" y="685800"/>
            <a:ext cx="4492307" cy="25908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2362200"/>
            <a:ext cx="8077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/>
            <a:endParaRPr lang="de-DE" sz="2800" b="1" smtClean="0"/>
          </a:p>
        </p:txBody>
      </p:sp>
      <p:sp>
        <p:nvSpPr>
          <p:cNvPr id="6" name="TextBox 5"/>
          <p:cNvSpPr txBox="1"/>
          <p:nvPr/>
        </p:nvSpPr>
        <p:spPr>
          <a:xfrm>
            <a:off x="4038600" y="2743200"/>
            <a:ext cx="4495800" cy="2031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smtClean="0"/>
              <a:t>Einleitung, Figuren, Handlung </a:t>
            </a:r>
          </a:p>
          <a:p>
            <a:pPr algn="ctr"/>
            <a:r>
              <a:rPr lang="de-DE" b="1" smtClean="0"/>
              <a:t>(Describing &amp; predicting)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/>
              <a:t>Filmplakat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/>
              <a:t>Images &amp; descriptions of characters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/>
              <a:t>Summary &amp; formulating questions about the content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/>
              <a:t>Describing still photos</a:t>
            </a:r>
            <a:endParaRPr lang="en-US"/>
          </a:p>
        </p:txBody>
      </p:sp>
      <p:pic>
        <p:nvPicPr>
          <p:cNvPr id="1027" name="Picture 136" descr="Description: Daniel_close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29200"/>
            <a:ext cx="914400" cy="125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37" descr="Description: Juli_close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29200"/>
            <a:ext cx="1075738" cy="125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40" descr="Description: Leo_closeu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29200"/>
            <a:ext cx="970955" cy="125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41" descr="Description: Luna_closeu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29200"/>
            <a:ext cx="1181514" cy="125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38" descr="Description: Melek_closeu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5029200"/>
            <a:ext cx="1395619" cy="126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39" descr="Description: Is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5029200"/>
            <a:ext cx="1256615" cy="126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3200400" cy="609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/>
            </a:r>
            <a:br>
              <a:rPr lang="en-US" sz="2000" dirty="0" smtClean="0">
                <a:solidFill>
                  <a:schemeClr val="bg2"/>
                </a:solidFill>
              </a:rPr>
            </a:br>
            <a:r>
              <a:rPr lang="en-US" sz="3600" dirty="0" err="1" smtClean="0">
                <a:solidFill>
                  <a:schemeClr val="bg2"/>
                </a:solidFill>
              </a:rPr>
              <a:t>Vorbereitung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2362200"/>
            <a:ext cx="8077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/>
            <a:endParaRPr lang="de-DE" sz="2800" b="1" smtClean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3200400" cy="609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/>
            </a:r>
            <a:br>
              <a:rPr lang="en-US" sz="2000" dirty="0" smtClean="0">
                <a:solidFill>
                  <a:schemeClr val="bg2"/>
                </a:solidFill>
              </a:rPr>
            </a:br>
            <a:r>
              <a:rPr lang="en-US" sz="3600" dirty="0" err="1" smtClean="0">
                <a:solidFill>
                  <a:schemeClr val="bg2"/>
                </a:solidFill>
              </a:rPr>
              <a:t>Vorbereitung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 descr="2.Ch7_Page_05.jpg"/>
          <p:cNvPicPr>
            <a:picLocks noChangeAspect="1"/>
          </p:cNvPicPr>
          <p:nvPr/>
        </p:nvPicPr>
        <p:blipFill>
          <a:blip r:embed="rId3" cstate="print"/>
          <a:srcRect l="10882" t="27970" r="7505" b="27778"/>
          <a:stretch>
            <a:fillRect/>
          </a:stretch>
        </p:blipFill>
        <p:spPr>
          <a:xfrm>
            <a:off x="685800" y="1143000"/>
            <a:ext cx="7696200" cy="521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29200" y="-39757"/>
            <a:ext cx="29718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Hintergrund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 rot="21062367">
            <a:off x="40608" y="486881"/>
            <a:ext cx="4343400" cy="5539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bg2">
                <a:lumMod val="50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68580" indent="0" algn="ctr">
              <a:buNone/>
            </a:pPr>
            <a:r>
              <a:rPr lang="de-DE" sz="1500" b="1" smtClean="0">
                <a:solidFill>
                  <a:schemeClr val="tx2"/>
                </a:solidFill>
              </a:rPr>
              <a:t>(</a:t>
            </a:r>
            <a:r>
              <a:rPr lang="de-DE" sz="1500" b="1" dirty="0" err="1" smtClean="0">
                <a:solidFill>
                  <a:schemeClr val="tx2"/>
                </a:solidFill>
              </a:rPr>
              <a:t>Communicating</a:t>
            </a:r>
            <a:r>
              <a:rPr lang="de-DE" sz="1500" b="1" dirty="0" smtClean="0">
                <a:solidFill>
                  <a:schemeClr val="tx2"/>
                </a:solidFill>
              </a:rPr>
              <a:t>, </a:t>
            </a:r>
            <a:r>
              <a:rPr lang="de-DE" sz="1500" b="1" dirty="0" err="1" smtClean="0">
                <a:solidFill>
                  <a:schemeClr val="tx2"/>
                </a:solidFill>
              </a:rPr>
              <a:t>exploring</a:t>
            </a:r>
            <a:r>
              <a:rPr lang="de-DE" sz="1500" b="1" dirty="0" smtClean="0">
                <a:solidFill>
                  <a:schemeClr val="tx2"/>
                </a:solidFill>
              </a:rPr>
              <a:t>, &amp; </a:t>
            </a:r>
            <a:r>
              <a:rPr lang="de-DE" sz="1500" b="1" dirty="0" err="1" smtClean="0">
                <a:solidFill>
                  <a:schemeClr val="tx2"/>
                </a:solidFill>
              </a:rPr>
              <a:t>expanding</a:t>
            </a:r>
            <a:r>
              <a:rPr lang="de-DE" sz="1500" b="1" dirty="0" smtClean="0">
                <a:solidFill>
                  <a:schemeClr val="tx2"/>
                </a:solidFill>
              </a:rPr>
              <a:t> </a:t>
            </a:r>
            <a:r>
              <a:rPr lang="de-DE" sz="1500" b="1" dirty="0" err="1" smtClean="0">
                <a:solidFill>
                  <a:schemeClr val="tx2"/>
                </a:solidFill>
              </a:rPr>
              <a:t>vocabulary</a:t>
            </a:r>
            <a:r>
              <a:rPr lang="de-DE" sz="1500" b="1" dirty="0" smtClean="0">
                <a:solidFill>
                  <a:schemeClr val="tx2"/>
                </a:solidFill>
              </a:rPr>
              <a:t> in </a:t>
            </a:r>
            <a:r>
              <a:rPr lang="de-DE" sz="1500" b="1" err="1" smtClean="0">
                <a:solidFill>
                  <a:schemeClr val="tx2"/>
                </a:solidFill>
              </a:rPr>
              <a:t>context</a:t>
            </a:r>
            <a:r>
              <a:rPr lang="de-DE" sz="1500" b="1" smtClean="0">
                <a:solidFill>
                  <a:schemeClr val="tx2"/>
                </a:solidFill>
              </a:rPr>
              <a:t>)</a:t>
            </a:r>
            <a:endParaRPr lang="de-DE" sz="1500" b="1" dirty="0" smtClean="0">
              <a:solidFill>
                <a:schemeClr val="tx2"/>
              </a:solidFill>
            </a:endParaRPr>
          </a:p>
        </p:txBody>
      </p:sp>
      <p:pic>
        <p:nvPicPr>
          <p:cNvPr id="5" name="Picture 4" descr="2.Ch7_Page_06.jpg"/>
          <p:cNvPicPr>
            <a:picLocks noChangeAspect="1"/>
          </p:cNvPicPr>
          <p:nvPr/>
        </p:nvPicPr>
        <p:blipFill>
          <a:blip r:embed="rId3" cstate="print"/>
          <a:srcRect l="4167" t="3333" r="5556" b="53333"/>
          <a:stretch>
            <a:fillRect/>
          </a:stretch>
        </p:blipFill>
        <p:spPr>
          <a:xfrm>
            <a:off x="533400" y="1524000"/>
            <a:ext cx="807720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905000"/>
            <a:ext cx="4343400" cy="350897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dirty="0" smtClean="0"/>
              <a:t>   Cineplex is the first intermediate German program that integrates feature-length German films and clips with cultural information and grammar that is tailored to meet the needs of undergraduate college or high school students.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147935"/>
            <a:ext cx="3502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2"/>
                </a:solidFill>
              </a:rPr>
              <a:t>Welcome to Cineplex!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4" name="Picture 3" descr="978158510409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84079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029200" y="-39757"/>
            <a:ext cx="29718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Hintergrund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 rot="21062367">
            <a:off x="40608" y="486881"/>
            <a:ext cx="4343400" cy="5539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bg2">
                <a:lumMod val="50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68580" indent="0" algn="ctr">
              <a:buNone/>
            </a:pPr>
            <a:r>
              <a:rPr lang="de-DE" sz="1500" b="1" smtClean="0">
                <a:solidFill>
                  <a:schemeClr val="tx2"/>
                </a:solidFill>
              </a:rPr>
              <a:t>(</a:t>
            </a:r>
            <a:r>
              <a:rPr lang="de-DE" sz="1500" b="1" dirty="0" err="1" smtClean="0">
                <a:solidFill>
                  <a:schemeClr val="tx2"/>
                </a:solidFill>
              </a:rPr>
              <a:t>Communicating</a:t>
            </a:r>
            <a:r>
              <a:rPr lang="de-DE" sz="1500" b="1" dirty="0" smtClean="0">
                <a:solidFill>
                  <a:schemeClr val="tx2"/>
                </a:solidFill>
              </a:rPr>
              <a:t>, </a:t>
            </a:r>
            <a:r>
              <a:rPr lang="de-DE" sz="1500" b="1" dirty="0" err="1" smtClean="0">
                <a:solidFill>
                  <a:schemeClr val="tx2"/>
                </a:solidFill>
              </a:rPr>
              <a:t>exploring</a:t>
            </a:r>
            <a:r>
              <a:rPr lang="de-DE" sz="1500" b="1" dirty="0" smtClean="0">
                <a:solidFill>
                  <a:schemeClr val="tx2"/>
                </a:solidFill>
              </a:rPr>
              <a:t>, &amp; </a:t>
            </a:r>
            <a:r>
              <a:rPr lang="de-DE" sz="1500" b="1" dirty="0" err="1" smtClean="0">
                <a:solidFill>
                  <a:schemeClr val="tx2"/>
                </a:solidFill>
              </a:rPr>
              <a:t>expanding</a:t>
            </a:r>
            <a:r>
              <a:rPr lang="de-DE" sz="1500" b="1" dirty="0" smtClean="0">
                <a:solidFill>
                  <a:schemeClr val="tx2"/>
                </a:solidFill>
              </a:rPr>
              <a:t> </a:t>
            </a:r>
            <a:r>
              <a:rPr lang="de-DE" sz="1500" b="1" dirty="0" err="1" smtClean="0">
                <a:solidFill>
                  <a:schemeClr val="tx2"/>
                </a:solidFill>
              </a:rPr>
              <a:t>vocabulary</a:t>
            </a:r>
            <a:r>
              <a:rPr lang="de-DE" sz="1500" b="1" dirty="0" smtClean="0">
                <a:solidFill>
                  <a:schemeClr val="tx2"/>
                </a:solidFill>
              </a:rPr>
              <a:t> in </a:t>
            </a:r>
            <a:r>
              <a:rPr lang="de-DE" sz="1500" b="1" err="1" smtClean="0">
                <a:solidFill>
                  <a:schemeClr val="tx2"/>
                </a:solidFill>
              </a:rPr>
              <a:t>context</a:t>
            </a:r>
            <a:r>
              <a:rPr lang="de-DE" sz="1500" b="1" smtClean="0">
                <a:solidFill>
                  <a:schemeClr val="tx2"/>
                </a:solidFill>
              </a:rPr>
              <a:t>)</a:t>
            </a:r>
            <a:endParaRPr lang="de-DE" sz="1500" b="1" dirty="0" smtClean="0">
              <a:solidFill>
                <a:schemeClr val="tx2"/>
              </a:solidFill>
            </a:endParaRPr>
          </a:p>
        </p:txBody>
      </p:sp>
      <p:pic>
        <p:nvPicPr>
          <p:cNvPr id="6" name="Picture 5" descr="2.Ch7_Page_06.jpg"/>
          <p:cNvPicPr>
            <a:picLocks noChangeAspect="1"/>
          </p:cNvPicPr>
          <p:nvPr/>
        </p:nvPicPr>
        <p:blipFill>
          <a:blip r:embed="rId3" cstate="print"/>
          <a:srcRect l="6944" t="46667" r="11111" b="7778"/>
          <a:stretch>
            <a:fillRect/>
          </a:stretch>
        </p:blipFill>
        <p:spPr>
          <a:xfrm>
            <a:off x="1143000" y="1524000"/>
            <a:ext cx="7010400" cy="4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2209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/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err="1" smtClean="0">
                <a:solidFill>
                  <a:schemeClr val="bg2"/>
                </a:solidFill>
              </a:rPr>
              <a:t>Zum</a:t>
            </a:r>
            <a:r>
              <a:rPr lang="en-US" dirty="0" smtClean="0">
                <a:solidFill>
                  <a:schemeClr val="bg2"/>
                </a:solidFill>
              </a:rPr>
              <a:t> Film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4495801" cy="2970852"/>
          </a:xfrm>
        </p:spPr>
        <p:txBody>
          <a:bodyPr>
            <a:normAutofit/>
          </a:bodyPr>
          <a:lstStyle/>
          <a:p>
            <a:pPr marL="342900" lvl="1"/>
            <a:r>
              <a:rPr lang="de-DE" sz="2400" b="1" smtClean="0"/>
              <a:t>Vor dem Sehen</a:t>
            </a:r>
          </a:p>
          <a:p>
            <a:pPr marL="342900" lvl="1"/>
            <a:r>
              <a:rPr lang="de-DE" b="1" smtClean="0"/>
              <a:t>Der Film</a:t>
            </a:r>
          </a:p>
          <a:p>
            <a:pPr marL="388620" lvl="2" indent="0">
              <a:buNone/>
            </a:pPr>
            <a:r>
              <a:rPr lang="en-US" sz="2000" smtClean="0"/>
              <a:t>2 parts (themes)</a:t>
            </a:r>
          </a:p>
          <a:p>
            <a:pPr marL="388620" lvl="2" indent="0">
              <a:buNone/>
            </a:pPr>
            <a:r>
              <a:rPr lang="en-US" smtClean="0"/>
              <a:t>Didacticized clips</a:t>
            </a:r>
          </a:p>
          <a:p>
            <a:pPr marL="388620" lvl="2" indent="0">
              <a:buNone/>
            </a:pPr>
            <a:r>
              <a:rPr lang="en-US"/>
              <a:t>P</a:t>
            </a:r>
            <a:r>
              <a:rPr lang="en-US" smtClean="0"/>
              <a:t>re- &amp; post-viewing activities</a:t>
            </a:r>
          </a:p>
          <a:p>
            <a:pPr marL="388620" lvl="2" indent="0">
              <a:buNone/>
            </a:pPr>
            <a:r>
              <a:rPr lang="en-US" smtClean="0"/>
              <a:t>Transcripts</a:t>
            </a:r>
            <a:endParaRPr lang="de-DE" smtClean="0"/>
          </a:p>
          <a:p>
            <a:pPr marL="342900" lvl="1"/>
            <a:r>
              <a:rPr lang="de-DE" sz="2400" b="1" smtClean="0"/>
              <a:t>Nach dem Sehen</a:t>
            </a:r>
          </a:p>
          <a:p>
            <a:pPr marL="388620" lvl="2" indent="0">
              <a:buNone/>
            </a:pPr>
            <a:endParaRPr lang="de-DE" sz="2600" b="1" smtClean="0"/>
          </a:p>
        </p:txBody>
      </p:sp>
      <p:sp>
        <p:nvSpPr>
          <p:cNvPr id="4" name="TextBox 3"/>
          <p:cNvSpPr txBox="1"/>
          <p:nvPr/>
        </p:nvSpPr>
        <p:spPr>
          <a:xfrm rot="21154945">
            <a:off x="347334" y="838674"/>
            <a:ext cx="4105932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 cap="sq">
            <a:solidFill>
              <a:schemeClr val="bg2">
                <a:lumMod val="50000"/>
              </a:schemeClr>
            </a:solidFill>
            <a:beve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2">
                    <a:lumMod val="75000"/>
                  </a:schemeClr>
                </a:solidFill>
              </a:rPr>
              <a:t>Die Liebesgeschichte</a:t>
            </a:r>
          </a:p>
          <a:p>
            <a:r>
              <a:rPr lang="en-US" sz="2400" b="1" smtClean="0">
                <a:solidFill>
                  <a:schemeClr val="tx2">
                    <a:lumMod val="75000"/>
                  </a:schemeClr>
                </a:solidFill>
              </a:rPr>
              <a:t>Die Abenteuergeschichte</a:t>
            </a:r>
            <a:endParaRPr lang="en-US" sz="2400" b="1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47800"/>
            <a:ext cx="3694176" cy="2189962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33800"/>
            <a:ext cx="3697425" cy="2103120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35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Ch7_Page_09.jpg"/>
          <p:cNvPicPr>
            <a:picLocks noChangeAspect="1"/>
          </p:cNvPicPr>
          <p:nvPr/>
        </p:nvPicPr>
        <p:blipFill>
          <a:blip r:embed="rId2" cstate="print"/>
          <a:srcRect l="6944" t="65556" r="5556" b="5555"/>
          <a:stretch>
            <a:fillRect/>
          </a:stretch>
        </p:blipFill>
        <p:spPr>
          <a:xfrm>
            <a:off x="501162" y="1523999"/>
            <a:ext cx="8033238" cy="331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Ch7_Page_13.jpg"/>
          <p:cNvPicPr>
            <a:picLocks noChangeAspect="1"/>
          </p:cNvPicPr>
          <p:nvPr/>
        </p:nvPicPr>
        <p:blipFill>
          <a:blip r:embed="rId3" cstate="print"/>
          <a:srcRect l="11111" t="3333" r="8286" b="60000"/>
          <a:stretch>
            <a:fillRect/>
          </a:stretch>
        </p:blipFill>
        <p:spPr>
          <a:xfrm>
            <a:off x="533400" y="1447800"/>
            <a:ext cx="790640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8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Ch7_Page_13.jpg"/>
          <p:cNvPicPr>
            <a:picLocks noChangeAspect="1"/>
          </p:cNvPicPr>
          <p:nvPr/>
        </p:nvPicPr>
        <p:blipFill>
          <a:blip r:embed="rId3" cstate="print"/>
          <a:srcRect l="9722" t="40000" r="8334" b="10000"/>
          <a:stretch>
            <a:fillRect/>
          </a:stretch>
        </p:blipFill>
        <p:spPr>
          <a:xfrm>
            <a:off x="762000" y="838200"/>
            <a:ext cx="7315200" cy="55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8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Ch7_Page_18.jpg"/>
          <p:cNvPicPr>
            <a:picLocks noChangeAspect="1"/>
          </p:cNvPicPr>
          <p:nvPr/>
        </p:nvPicPr>
        <p:blipFill>
          <a:blip r:embed="rId3" cstate="print"/>
          <a:srcRect l="6944" t="3333" r="13889" b="68464"/>
          <a:stretch>
            <a:fillRect/>
          </a:stretch>
        </p:blipFill>
        <p:spPr>
          <a:xfrm>
            <a:off x="685800" y="1447800"/>
            <a:ext cx="787146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3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Ch7_Page_18.jpg"/>
          <p:cNvPicPr>
            <a:picLocks noChangeAspect="1"/>
          </p:cNvPicPr>
          <p:nvPr/>
        </p:nvPicPr>
        <p:blipFill>
          <a:blip r:embed="rId2" cstate="print"/>
          <a:srcRect l="6945" t="31111" r="11111" b="25333"/>
          <a:stretch>
            <a:fillRect/>
          </a:stretch>
        </p:blipFill>
        <p:spPr>
          <a:xfrm>
            <a:off x="609600" y="990600"/>
            <a:ext cx="79135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3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Ch7_Page_18.jpg"/>
          <p:cNvPicPr>
            <a:picLocks noChangeAspect="1"/>
          </p:cNvPicPr>
          <p:nvPr/>
        </p:nvPicPr>
        <p:blipFill>
          <a:blip r:embed="rId3" cstate="print"/>
          <a:srcRect l="22222" t="74445" r="11111" b="13333"/>
          <a:stretch>
            <a:fillRect/>
          </a:stretch>
        </p:blipFill>
        <p:spPr>
          <a:xfrm>
            <a:off x="1066800" y="1066800"/>
            <a:ext cx="6317673" cy="1447800"/>
          </a:xfrm>
          <a:prstGeom prst="rect">
            <a:avLst/>
          </a:prstGeom>
        </p:spPr>
      </p:pic>
      <p:pic>
        <p:nvPicPr>
          <p:cNvPr id="5" name="Picture 4" descr="2.Ch7_Page_19.jpg"/>
          <p:cNvPicPr>
            <a:picLocks noChangeAspect="1"/>
          </p:cNvPicPr>
          <p:nvPr/>
        </p:nvPicPr>
        <p:blipFill>
          <a:blip r:embed="rId4" cstate="print"/>
          <a:srcRect l="13889" t="3333" r="11111" b="68889"/>
          <a:stretch>
            <a:fillRect/>
          </a:stretch>
        </p:blipFill>
        <p:spPr>
          <a:xfrm>
            <a:off x="1447800" y="2362200"/>
            <a:ext cx="691286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2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0" y="0"/>
            <a:ext cx="36576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500" dirty="0">
              <a:solidFill>
                <a:schemeClr val="bg2"/>
              </a:solidFill>
            </a:endParaRPr>
          </a:p>
        </p:txBody>
      </p:sp>
      <p:pic>
        <p:nvPicPr>
          <p:cNvPr id="7" name="Picture 6" descr="2.Ch7_Page_19.jpg"/>
          <p:cNvPicPr>
            <a:picLocks noChangeAspect="1"/>
          </p:cNvPicPr>
          <p:nvPr/>
        </p:nvPicPr>
        <p:blipFill>
          <a:blip r:embed="rId3" cstate="print"/>
          <a:srcRect l="9722" t="53052" r="6945" b="5556"/>
          <a:stretch>
            <a:fillRect/>
          </a:stretch>
        </p:blipFill>
        <p:spPr>
          <a:xfrm>
            <a:off x="533400" y="914400"/>
            <a:ext cx="8023836" cy="49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Ch7_Page_20.jpg"/>
          <p:cNvPicPr>
            <a:picLocks noChangeAspect="1"/>
          </p:cNvPicPr>
          <p:nvPr/>
        </p:nvPicPr>
        <p:blipFill>
          <a:blip r:embed="rId2" cstate="print"/>
          <a:srcRect l="5556" t="3333" r="12500" b="46667"/>
          <a:stretch>
            <a:fillRect/>
          </a:stretch>
        </p:blipFill>
        <p:spPr>
          <a:xfrm>
            <a:off x="304800" y="228600"/>
            <a:ext cx="8382000" cy="639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838200"/>
            <a:ext cx="4114800" cy="5334000"/>
          </a:xfrm>
        </p:spPr>
        <p:txBody>
          <a:bodyPr>
            <a:noAutofit/>
          </a:bodyPr>
          <a:lstStyle/>
          <a:p>
            <a:r>
              <a:rPr lang="en-GB" sz="2000" dirty="0" smtClean="0"/>
              <a:t>Visually stimulating</a:t>
            </a:r>
          </a:p>
          <a:p>
            <a:r>
              <a:rPr lang="en-GB" sz="2000" dirty="0"/>
              <a:t>P</a:t>
            </a:r>
            <a:r>
              <a:rPr lang="en-GB" sz="2000" dirty="0" smtClean="0"/>
              <a:t>rovide authentic vocabulary and cultural and historical contexts</a:t>
            </a:r>
          </a:p>
          <a:p>
            <a:r>
              <a:rPr lang="en-GB" sz="2000" dirty="0" smtClean="0"/>
              <a:t>Prepare students for real-life situations</a:t>
            </a:r>
          </a:p>
          <a:p>
            <a:r>
              <a:rPr lang="en-GB" sz="2000" dirty="0" smtClean="0"/>
              <a:t>Connect students to a larger historical context</a:t>
            </a:r>
          </a:p>
          <a:p>
            <a:r>
              <a:rPr lang="en-GB" sz="2000" dirty="0"/>
              <a:t>Are </a:t>
            </a:r>
            <a:r>
              <a:rPr lang="en-GB" sz="2000" dirty="0" smtClean="0"/>
              <a:t>accessible through exercises designed to guide students</a:t>
            </a:r>
          </a:p>
          <a:p>
            <a:r>
              <a:rPr lang="en-GB" sz="2000" dirty="0" smtClean="0"/>
              <a:t>Present historical and political themes in a comprehensible context</a:t>
            </a:r>
          </a:p>
          <a:p>
            <a:r>
              <a:rPr lang="en-GB" sz="2000" dirty="0" smtClean="0"/>
              <a:t>Make learning fun and effective</a:t>
            </a:r>
            <a:endParaRPr lang="en-GB" sz="2000" dirty="0"/>
          </a:p>
        </p:txBody>
      </p:sp>
      <p:pic>
        <p:nvPicPr>
          <p:cNvPr id="7" name="Picture 6" descr="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733800"/>
            <a:ext cx="3758184" cy="2031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0"/>
            <a:ext cx="299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Why films?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10" name="Picture 9" descr="7402850,4848540,highRes,maxh,480,maxw,480,Almanya+-+Willkommen+in+Deutschland+%28Bild%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066800"/>
            <a:ext cx="3758184" cy="24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0" y="0"/>
            <a:ext cx="36576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500" dirty="0">
              <a:solidFill>
                <a:schemeClr val="bg2"/>
              </a:solidFill>
            </a:endParaRPr>
          </a:p>
        </p:txBody>
      </p:sp>
      <p:pic>
        <p:nvPicPr>
          <p:cNvPr id="7" name="Picture 6" descr="2.Ch7_Page_20.jpg"/>
          <p:cNvPicPr>
            <a:picLocks noChangeAspect="1"/>
          </p:cNvPicPr>
          <p:nvPr/>
        </p:nvPicPr>
        <p:blipFill>
          <a:blip r:embed="rId3" cstate="print"/>
          <a:srcRect l="5556" t="53333" r="12500" b="11111"/>
          <a:stretch>
            <a:fillRect/>
          </a:stretch>
        </p:blipFill>
        <p:spPr>
          <a:xfrm>
            <a:off x="609600" y="1219200"/>
            <a:ext cx="800814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Ch7_Page_21.jpg"/>
          <p:cNvPicPr>
            <a:picLocks noChangeAspect="1"/>
          </p:cNvPicPr>
          <p:nvPr/>
        </p:nvPicPr>
        <p:blipFill>
          <a:blip r:embed="rId3" cstate="print"/>
          <a:srcRect l="9722" t="40202" r="4076" b="21111"/>
          <a:stretch>
            <a:fillRect/>
          </a:stretch>
        </p:blipFill>
        <p:spPr>
          <a:xfrm>
            <a:off x="533400" y="2590800"/>
            <a:ext cx="6934200" cy="3890059"/>
          </a:xfrm>
          <a:prstGeom prst="rect">
            <a:avLst/>
          </a:prstGeom>
        </p:spPr>
      </p:pic>
      <p:pic>
        <p:nvPicPr>
          <p:cNvPr id="3" name="Picture 2" descr="Daniel_Juli_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-152399"/>
            <a:ext cx="5029200" cy="279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120">
            <a:off x="5065150" y="1185613"/>
            <a:ext cx="3886691" cy="2828534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709145" y="603144"/>
            <a:ext cx="1814732" cy="1569660"/>
          </a:xfrm>
          <a:prstGeom prst="rect">
            <a:avLst/>
          </a:prstGeom>
          <a:noFill/>
          <a:ln w="25400" cap="sq">
            <a:noFill/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/>
              <a:t>Diskussion</a:t>
            </a:r>
          </a:p>
          <a:p>
            <a:pPr algn="ctr"/>
            <a:endParaRPr lang="de-DE" sz="2400" b="1" smtClean="0"/>
          </a:p>
          <a:p>
            <a:pPr algn="ctr"/>
            <a:endParaRPr lang="de-DE" sz="2400" b="1" smtClean="0"/>
          </a:p>
          <a:p>
            <a:pPr algn="ctr"/>
            <a:endParaRPr lang="en-US" sz="2400" b="1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2209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chemeClr val="bg2"/>
                </a:solidFill>
              </a:rPr>
              <a:t>Synthese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145" y="1812136"/>
            <a:ext cx="4182534" cy="461665"/>
          </a:xfrm>
          <a:prstGeom prst="rect">
            <a:avLst/>
          </a:prstGeom>
          <a:noFill/>
          <a:ln w="25400" cap="sq">
            <a:noFill/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/>
              <a:t>Sprechakte: Vorstellungen </a:t>
            </a:r>
            <a:endParaRPr lang="en-US" sz="2200" b="1"/>
          </a:p>
        </p:txBody>
      </p:sp>
      <p:sp>
        <p:nvSpPr>
          <p:cNvPr id="8" name="TextBox 7"/>
          <p:cNvSpPr txBox="1"/>
          <p:nvPr/>
        </p:nvSpPr>
        <p:spPr>
          <a:xfrm>
            <a:off x="609600" y="3124200"/>
            <a:ext cx="3733800" cy="830997"/>
          </a:xfrm>
          <a:prstGeom prst="rect">
            <a:avLst/>
          </a:prstGeom>
          <a:noFill/>
          <a:ln w="25400" cap="sq">
            <a:noFill/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/>
              <a:t>Internetrecherche mit Präsentation</a:t>
            </a:r>
            <a:endParaRPr lang="en-US" sz="2200" b="1"/>
          </a:p>
        </p:txBody>
      </p:sp>
      <p:sp>
        <p:nvSpPr>
          <p:cNvPr id="9" name="TextBox 8"/>
          <p:cNvSpPr txBox="1"/>
          <p:nvPr/>
        </p:nvSpPr>
        <p:spPr>
          <a:xfrm>
            <a:off x="762000" y="4876800"/>
            <a:ext cx="3733800" cy="461665"/>
          </a:xfrm>
          <a:prstGeom prst="rect">
            <a:avLst/>
          </a:prstGeom>
          <a:noFill/>
          <a:ln w="25400" cap="sq">
            <a:noFill/>
            <a:bevel/>
          </a:ln>
        </p:spPr>
        <p:txBody>
          <a:bodyPr wrap="square" rtlCol="0">
            <a:spAutoFit/>
          </a:bodyPr>
          <a:lstStyle/>
          <a:p>
            <a:r>
              <a:rPr lang="de-DE" sz="2400" b="1"/>
              <a:t>Schreibprojekte</a:t>
            </a:r>
            <a:endParaRPr lang="en-US" sz="2400" b="1"/>
          </a:p>
        </p:txBody>
      </p:sp>
      <p:sp>
        <p:nvSpPr>
          <p:cNvPr id="4" name="Rectangle 3"/>
          <p:cNvSpPr/>
          <p:nvPr/>
        </p:nvSpPr>
        <p:spPr>
          <a:xfrm>
            <a:off x="709145" y="1064809"/>
            <a:ext cx="296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330" indent="-285750">
              <a:buFont typeface="Arial" pitchFamily="34" charset="0"/>
              <a:buChar char="•"/>
            </a:pPr>
            <a:r>
              <a:rPr lang="de-DE" smtClean="0"/>
              <a:t>Ein Standbild</a:t>
            </a:r>
            <a:endParaRPr lang="de-DE"/>
          </a:p>
          <a:p>
            <a:pPr marL="354330" indent="-285750">
              <a:buFont typeface="Arial" pitchFamily="34" charset="0"/>
              <a:buChar char="•"/>
            </a:pPr>
            <a:r>
              <a:rPr lang="de-DE"/>
              <a:t>Diskussionsfragen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4751" y="2287728"/>
            <a:ext cx="411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mtClean="0"/>
              <a:t>Szenen aus dem Film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/>
              <a:t>Vorstellungen üben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5800" y="4038600"/>
            <a:ext cx="462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mtClean="0"/>
              <a:t>Eine Autoreise durch Europa planen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/>
              <a:t>Hamburg oder Istanbul rechechieren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0" y="5410200"/>
            <a:ext cx="5554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mtClean="0"/>
              <a:t>Blog-Eintrag aus </a:t>
            </a:r>
            <a:r>
              <a:rPr lang="de-DE"/>
              <a:t>Daniels oder Julis </a:t>
            </a:r>
            <a:r>
              <a:rPr lang="de-DE" smtClean="0"/>
              <a:t>Perspektive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/>
              <a:t>Meleks Rolle im Film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/>
              <a:t>Aufsatz über eine abenteuerliche Reise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-76200"/>
            <a:ext cx="2690310" cy="722864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2"/>
                </a:solidFill>
              </a:rPr>
              <a:t>Strukturen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077200" cy="320040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b="1" smtClean="0"/>
              <a:t>Pronouns: Personal, relative, interrogative, reflexive</a:t>
            </a:r>
          </a:p>
          <a:p>
            <a:r>
              <a:rPr lang="en-US" smtClean="0"/>
              <a:t>Overview with charts </a:t>
            </a:r>
          </a:p>
          <a:p>
            <a:r>
              <a:rPr lang="en-US" smtClean="0"/>
              <a:t>Explanations &amp; instructions in English</a:t>
            </a:r>
          </a:p>
          <a:p>
            <a:r>
              <a:rPr lang="en-US" smtClean="0"/>
              <a:t>Vocabulary: Reflexive verbs &amp; verbs with prepositions</a:t>
            </a:r>
          </a:p>
          <a:p>
            <a:r>
              <a:rPr lang="en-US" smtClean="0"/>
              <a:t>Receptive exercises with examples from the film</a:t>
            </a:r>
          </a:p>
          <a:p>
            <a:r>
              <a:rPr lang="en-US" smtClean="0"/>
              <a:t>Contextualized productive exercises</a:t>
            </a:r>
          </a:p>
          <a:p>
            <a:r>
              <a:rPr lang="en-US" smtClean="0"/>
              <a:t>Personalization makes structures more relevant</a:t>
            </a:r>
          </a:p>
          <a:p>
            <a:pPr marL="68580" indent="0">
              <a:buNone/>
            </a:pPr>
            <a:endParaRPr lang="en-US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4495800"/>
            <a:ext cx="3498272" cy="1890711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800600" y="4952999"/>
            <a:ext cx="3810000" cy="1326355"/>
          </a:xfrm>
          <a:prstGeom prst="wedgeRectCallout">
            <a:avLst>
              <a:gd name="adj1" fmla="val -132254"/>
              <a:gd name="adj2" fmla="val -24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smtClean="0"/>
              <a:t>„Ich </a:t>
            </a:r>
            <a:r>
              <a:rPr lang="de-DE" b="1"/>
              <a:t>meine, das muss </a:t>
            </a:r>
            <a:r>
              <a:rPr lang="de-DE" b="1" smtClean="0"/>
              <a:t>man sich mal </a:t>
            </a:r>
            <a:r>
              <a:rPr lang="de-DE" b="1"/>
              <a:t>vorstellen: </a:t>
            </a:r>
            <a:r>
              <a:rPr lang="de-DE" b="1" smtClean="0"/>
              <a:t> Eine </a:t>
            </a:r>
            <a:r>
              <a:rPr lang="de-DE" b="1"/>
              <a:t>Leiche im </a:t>
            </a:r>
            <a:r>
              <a:rPr lang="de-DE" b="1" smtClean="0"/>
              <a:t>Kofferraum</a:t>
            </a:r>
            <a:r>
              <a:rPr lang="de-DE" b="1"/>
              <a:t>! </a:t>
            </a:r>
            <a:r>
              <a:rPr lang="de-DE" b="1" smtClean="0"/>
              <a:t>Ist das ein Hobby von dir, oder was?“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13825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.Ch7_Page_26.jpg"/>
          <p:cNvPicPr>
            <a:picLocks noChangeAspect="1"/>
          </p:cNvPicPr>
          <p:nvPr/>
        </p:nvPicPr>
        <p:blipFill>
          <a:blip r:embed="rId3" cstate="print"/>
          <a:srcRect l="23220" t="38889" r="12500" b="7778"/>
          <a:stretch>
            <a:fillRect/>
          </a:stretch>
        </p:blipFill>
        <p:spPr>
          <a:xfrm>
            <a:off x="1676400" y="685800"/>
            <a:ext cx="5500688" cy="57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-4354"/>
            <a:ext cx="2133600" cy="646664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Lektüren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6172200" cy="4724400"/>
          </a:xfrm>
        </p:spPr>
        <p:txBody>
          <a:bodyPr>
            <a:noAutofit/>
          </a:bodyPr>
          <a:lstStyle/>
          <a:p>
            <a:pPr marL="68580" indent="0"/>
            <a:r>
              <a:rPr lang="de-DE" sz="1800" b="1" dirty="0" err="1" smtClean="0">
                <a:solidFill>
                  <a:schemeClr val="tx1"/>
                </a:solidFill>
              </a:rPr>
              <a:t>Pre-reading</a:t>
            </a:r>
            <a:endParaRPr lang="de-DE" sz="1800" b="1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	</a:t>
            </a:r>
            <a:r>
              <a:rPr lang="de-DE" sz="1800" dirty="0" err="1" smtClean="0">
                <a:solidFill>
                  <a:schemeClr val="tx1"/>
                </a:solidFill>
              </a:rPr>
              <a:t>Elicit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students</a:t>
            </a:r>
            <a:r>
              <a:rPr lang="de-DE" sz="1800" dirty="0" smtClean="0">
                <a:solidFill>
                  <a:schemeClr val="tx1"/>
                </a:solidFill>
              </a:rPr>
              <a:t>‘ </a:t>
            </a:r>
            <a:r>
              <a:rPr lang="de-DE" sz="1800" dirty="0" err="1" smtClean="0">
                <a:solidFill>
                  <a:schemeClr val="tx1"/>
                </a:solidFill>
              </a:rPr>
              <a:t>experiences</a:t>
            </a:r>
            <a:r>
              <a:rPr lang="de-DE" sz="1800" dirty="0" smtClean="0">
                <a:solidFill>
                  <a:schemeClr val="tx1"/>
                </a:solidFill>
              </a:rPr>
              <a:t>, </a:t>
            </a:r>
            <a:r>
              <a:rPr lang="de-DE" sz="1800" dirty="0" err="1" smtClean="0">
                <a:solidFill>
                  <a:schemeClr val="tx1"/>
                </a:solidFill>
              </a:rPr>
              <a:t>interests</a:t>
            </a:r>
            <a:r>
              <a:rPr lang="de-DE" sz="1800" dirty="0" smtClean="0">
                <a:solidFill>
                  <a:schemeClr val="tx1"/>
                </a:solidFill>
              </a:rPr>
              <a:t>, &amp; 	</a:t>
            </a:r>
            <a:r>
              <a:rPr lang="de-DE" sz="1800" dirty="0" err="1" smtClean="0">
                <a:solidFill>
                  <a:schemeClr val="tx1"/>
                </a:solidFill>
              </a:rPr>
              <a:t>associations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	</a:t>
            </a:r>
            <a:r>
              <a:rPr lang="de-DE" sz="1800" dirty="0" err="1" smtClean="0">
                <a:solidFill>
                  <a:schemeClr val="tx1"/>
                </a:solidFill>
              </a:rPr>
              <a:t>Receptive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introduction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of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vocabulary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68580" indent="0"/>
            <a:r>
              <a:rPr lang="de-DE" sz="1800" b="1" dirty="0" err="1" smtClean="0">
                <a:solidFill>
                  <a:schemeClr val="tx1"/>
                </a:solidFill>
              </a:rPr>
              <a:t>During</a:t>
            </a:r>
            <a:r>
              <a:rPr lang="de-DE" sz="1800" b="1" dirty="0" smtClean="0">
                <a:solidFill>
                  <a:schemeClr val="tx1"/>
                </a:solidFill>
              </a:rPr>
              <a:t> </a:t>
            </a:r>
            <a:r>
              <a:rPr lang="de-DE" sz="1800" b="1" dirty="0" err="1" smtClean="0">
                <a:solidFill>
                  <a:schemeClr val="tx1"/>
                </a:solidFill>
              </a:rPr>
              <a:t>reading</a:t>
            </a:r>
            <a:endParaRPr lang="de-DE" sz="1800" b="1" dirty="0" smtClean="0">
              <a:solidFill>
                <a:schemeClr val="tx1"/>
              </a:solidFill>
            </a:endParaRPr>
          </a:p>
          <a:p>
            <a:pPr marL="365760" lvl="1" indent="0"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	Culture </a:t>
            </a:r>
            <a:r>
              <a:rPr lang="de-DE" sz="1800" dirty="0" err="1">
                <a:solidFill>
                  <a:schemeClr val="tx1"/>
                </a:solidFill>
              </a:rPr>
              <a:t>notes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to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fill</a:t>
            </a:r>
            <a:r>
              <a:rPr lang="de-DE" sz="1800" dirty="0">
                <a:solidFill>
                  <a:schemeClr val="tx1"/>
                </a:solidFill>
              </a:rPr>
              <a:t> in </a:t>
            </a:r>
            <a:r>
              <a:rPr lang="de-DE" sz="1800" dirty="0" err="1">
                <a:solidFill>
                  <a:schemeClr val="tx1"/>
                </a:solidFill>
              </a:rPr>
              <a:t>gaps</a:t>
            </a:r>
            <a:r>
              <a:rPr lang="de-DE" sz="1800" dirty="0">
                <a:solidFill>
                  <a:schemeClr val="tx1"/>
                </a:solidFill>
              </a:rPr>
              <a:t> in </a:t>
            </a:r>
            <a:r>
              <a:rPr lang="de-DE" sz="1800" dirty="0" err="1" smtClean="0">
                <a:solidFill>
                  <a:schemeClr val="tx1"/>
                </a:solidFill>
              </a:rPr>
              <a:t>background</a:t>
            </a:r>
            <a:r>
              <a:rPr lang="de-DE" sz="1800" dirty="0" smtClean="0">
                <a:solidFill>
                  <a:schemeClr val="tx1"/>
                </a:solidFill>
              </a:rPr>
              <a:t> 	</a:t>
            </a:r>
            <a:r>
              <a:rPr lang="de-DE" sz="1800" dirty="0" err="1" smtClean="0">
                <a:solidFill>
                  <a:schemeClr val="tx1"/>
                </a:solidFill>
              </a:rPr>
              <a:t>knowledge</a:t>
            </a:r>
            <a:endParaRPr lang="de-DE" sz="1800" dirty="0">
              <a:solidFill>
                <a:schemeClr val="tx1"/>
              </a:solidFill>
            </a:endParaRPr>
          </a:p>
          <a:p>
            <a:pPr marL="365760" lvl="1" indent="0">
              <a:buNone/>
            </a:pPr>
            <a:r>
              <a:rPr lang="de-DE" sz="1800" dirty="0">
                <a:solidFill>
                  <a:schemeClr val="tx1"/>
                </a:solidFill>
              </a:rPr>
              <a:t>	</a:t>
            </a:r>
            <a:r>
              <a:rPr lang="de-DE" sz="1800" dirty="0" err="1">
                <a:solidFill>
                  <a:schemeClr val="tx1"/>
                </a:solidFill>
              </a:rPr>
              <a:t>Vocabulary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boxes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to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fill</a:t>
            </a:r>
            <a:r>
              <a:rPr lang="de-DE" sz="1800" dirty="0">
                <a:solidFill>
                  <a:schemeClr val="tx1"/>
                </a:solidFill>
              </a:rPr>
              <a:t> in </a:t>
            </a:r>
            <a:r>
              <a:rPr lang="de-DE" sz="1800" dirty="0" err="1">
                <a:solidFill>
                  <a:schemeClr val="tx1"/>
                </a:solidFill>
              </a:rPr>
              <a:t>linguistic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gaps</a:t>
            </a:r>
            <a:endParaRPr lang="de-DE" sz="1800" dirty="0">
              <a:solidFill>
                <a:schemeClr val="tx1"/>
              </a:solidFill>
            </a:endParaRPr>
          </a:p>
          <a:p>
            <a:pPr marL="68580" indent="0"/>
            <a:r>
              <a:rPr lang="de-DE" sz="1800" b="1" dirty="0" smtClean="0">
                <a:solidFill>
                  <a:schemeClr val="tx1"/>
                </a:solidFill>
              </a:rPr>
              <a:t>Post-</a:t>
            </a:r>
            <a:r>
              <a:rPr lang="de-DE" sz="1800" b="1" dirty="0" err="1" smtClean="0">
                <a:solidFill>
                  <a:schemeClr val="tx1"/>
                </a:solidFill>
              </a:rPr>
              <a:t>reading</a:t>
            </a:r>
            <a:endParaRPr lang="de-DE" sz="1800" b="1" dirty="0" smtClean="0">
              <a:solidFill>
                <a:schemeClr val="tx1"/>
              </a:solidFill>
            </a:endParaRPr>
          </a:p>
          <a:p>
            <a:pPr marL="365760" lvl="1" indent="0">
              <a:buNone/>
            </a:pPr>
            <a:r>
              <a:rPr lang="de-DE" sz="1800" dirty="0">
                <a:solidFill>
                  <a:schemeClr val="tx1"/>
                </a:solidFill>
              </a:rPr>
              <a:t>	</a:t>
            </a:r>
            <a:r>
              <a:rPr lang="de-DE" sz="1800" dirty="0" smtClean="0">
                <a:solidFill>
                  <a:schemeClr val="tx1"/>
                </a:solidFill>
              </a:rPr>
              <a:t>T/F </a:t>
            </a:r>
            <a:r>
              <a:rPr lang="de-DE" sz="1800" dirty="0" err="1" smtClean="0">
                <a:solidFill>
                  <a:schemeClr val="tx1"/>
                </a:solidFill>
              </a:rPr>
              <a:t>questions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</a:t>
            </a:r>
            <a:r>
              <a:rPr lang="de-DE" sz="1800" dirty="0" smtClean="0">
                <a:solidFill>
                  <a:schemeClr val="tx1"/>
                </a:solidFill>
              </a:rPr>
              <a:t> check </a:t>
            </a:r>
            <a:r>
              <a:rPr lang="de-DE" sz="1800" dirty="0" err="1" smtClean="0">
                <a:solidFill>
                  <a:schemeClr val="tx1"/>
                </a:solidFill>
              </a:rPr>
              <a:t>comprehension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365760" lvl="1" indent="0">
              <a:buNone/>
            </a:pPr>
            <a:r>
              <a:rPr lang="de-DE" sz="1800" dirty="0">
                <a:solidFill>
                  <a:schemeClr val="tx1"/>
                </a:solidFill>
              </a:rPr>
              <a:t>	</a:t>
            </a:r>
            <a:r>
              <a:rPr lang="de-DE" sz="1800" dirty="0" smtClean="0">
                <a:solidFill>
                  <a:schemeClr val="tx1"/>
                </a:solidFill>
              </a:rPr>
              <a:t>Content &amp; </a:t>
            </a:r>
            <a:r>
              <a:rPr lang="de-DE" sz="1800" dirty="0" err="1" smtClean="0">
                <a:solidFill>
                  <a:schemeClr val="tx1"/>
                </a:solidFill>
              </a:rPr>
              <a:t>discussion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questions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365760" lvl="1" indent="0">
              <a:buNone/>
            </a:pPr>
            <a:r>
              <a:rPr lang="de-DE" sz="1800" dirty="0">
                <a:solidFill>
                  <a:schemeClr val="tx1"/>
                </a:solidFill>
              </a:rPr>
              <a:t>	</a:t>
            </a:r>
            <a:r>
              <a:rPr lang="de-DE" sz="1800" dirty="0" smtClean="0">
                <a:solidFill>
                  <a:schemeClr val="tx1"/>
                </a:solidFill>
              </a:rPr>
              <a:t>Interpretation</a:t>
            </a:r>
          </a:p>
          <a:p>
            <a:pPr marL="365760" lvl="1" indent="0">
              <a:buNone/>
            </a:pPr>
            <a:r>
              <a:rPr lang="de-DE" sz="1800" dirty="0">
                <a:solidFill>
                  <a:schemeClr val="tx1"/>
                </a:solidFill>
              </a:rPr>
              <a:t>	</a:t>
            </a:r>
            <a:r>
              <a:rPr lang="de-DE" sz="1800" dirty="0" smtClean="0">
                <a:solidFill>
                  <a:schemeClr val="tx1"/>
                </a:solidFill>
              </a:rPr>
              <a:t>Expansion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connection</a:t>
            </a:r>
            <a:r>
              <a:rPr lang="de-DE" sz="1800" dirty="0" smtClean="0">
                <a:solidFill>
                  <a:schemeClr val="tx1"/>
                </a:solidFill>
              </a:rPr>
              <a:t>: Art</a:t>
            </a:r>
          </a:p>
          <a:p>
            <a:pPr marL="365760" lvl="1" indent="0">
              <a:buNone/>
            </a:pPr>
            <a:r>
              <a:rPr lang="de-DE" sz="1800" dirty="0">
                <a:solidFill>
                  <a:schemeClr val="tx1"/>
                </a:solidFill>
              </a:rPr>
              <a:t>	</a:t>
            </a:r>
            <a:r>
              <a:rPr lang="de-DE" sz="1800" dirty="0" smtClean="0">
                <a:solidFill>
                  <a:schemeClr val="tx1"/>
                </a:solidFill>
              </a:rPr>
              <a:t>Synthesis: Film, </a:t>
            </a:r>
            <a:r>
              <a:rPr lang="de-DE" sz="1800" dirty="0" err="1" smtClean="0">
                <a:solidFill>
                  <a:schemeClr val="tx1"/>
                </a:solidFill>
              </a:rPr>
              <a:t>poem</a:t>
            </a:r>
            <a:r>
              <a:rPr lang="de-DE" sz="1800" dirty="0" smtClean="0">
                <a:solidFill>
                  <a:schemeClr val="tx1"/>
                </a:solidFill>
              </a:rPr>
              <a:t>,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painting</a:t>
            </a:r>
            <a:endParaRPr lang="en-US" sz="1800" dirty="0"/>
          </a:p>
        </p:txBody>
      </p:sp>
      <p:pic>
        <p:nvPicPr>
          <p:cNvPr id="4098" name="Picture 186" descr="Description: CDFriedrich_Frau_am_Fen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2852476" cy="4153207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154945">
            <a:off x="210783" y="380961"/>
            <a:ext cx="3614670" cy="11387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 cap="sq">
            <a:solidFill>
              <a:schemeClr val="bg2">
                <a:lumMod val="50000"/>
              </a:schemeClr>
            </a:solidFill>
            <a:beve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de-DE" b="1" smtClean="0"/>
              <a:t>Backpacker im eigenen Land </a:t>
            </a:r>
          </a:p>
          <a:p>
            <a:pPr marL="68580" indent="0">
              <a:buNone/>
            </a:pPr>
            <a:r>
              <a:rPr lang="de-DE" sz="1600" smtClean="0"/>
              <a:t>(article from Zeit Online, 2011)</a:t>
            </a:r>
          </a:p>
          <a:p>
            <a:pPr marL="68580" indent="0">
              <a:buNone/>
            </a:pPr>
            <a:r>
              <a:rPr lang="de-DE" b="1" i="1" smtClean="0"/>
              <a:t>Sehnsucht</a:t>
            </a:r>
            <a:r>
              <a:rPr lang="de-DE" b="1" smtClean="0"/>
              <a:t> </a:t>
            </a:r>
          </a:p>
          <a:p>
            <a:pPr marL="68580" indent="0">
              <a:buNone/>
            </a:pPr>
            <a:r>
              <a:rPr lang="de-DE" sz="1600" smtClean="0"/>
              <a:t>(Joseph von Eichendorff, 1834)</a:t>
            </a:r>
            <a:endParaRPr lang="en-US" sz="1600" smtClean="0"/>
          </a:p>
        </p:txBody>
      </p:sp>
      <p:sp>
        <p:nvSpPr>
          <p:cNvPr id="6" name="TextBox 5"/>
          <p:cNvSpPr txBox="1"/>
          <p:nvPr/>
        </p:nvSpPr>
        <p:spPr>
          <a:xfrm>
            <a:off x="6096000" y="5486400"/>
            <a:ext cx="24384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/>
              <a:t>Caspar David Friedrich </a:t>
            </a:r>
          </a:p>
          <a:p>
            <a:r>
              <a:rPr lang="en-US" sz="1400" smtClean="0"/>
              <a:t>“Frau am Fenster” (1822)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698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niel_classr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54424">
            <a:off x="5748959" y="946664"/>
            <a:ext cx="2224193" cy="225552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0"/>
            <a:ext cx="2766510" cy="646664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2"/>
                </a:solidFill>
              </a:rPr>
              <a:t>Wortschatz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990600"/>
            <a:ext cx="7924800" cy="5410200"/>
          </a:xfrm>
        </p:spPr>
        <p:txBody>
          <a:bodyPr>
            <a:normAutofit fontScale="85000" lnSpcReduction="10000"/>
          </a:bodyPr>
          <a:lstStyle/>
          <a:p>
            <a:pPr marL="68580" indent="0">
              <a:buNone/>
            </a:pPr>
            <a:r>
              <a:rPr lang="en-US" sz="2800" b="1" smtClean="0"/>
              <a:t>	</a:t>
            </a:r>
          </a:p>
          <a:p>
            <a:r>
              <a:rPr lang="en-US" sz="2800" b="1" smtClean="0"/>
              <a:t>Substantive</a:t>
            </a:r>
          </a:p>
          <a:p>
            <a:r>
              <a:rPr lang="en-US" sz="2800" b="1" smtClean="0"/>
              <a:t>Adjektive/Adverbien</a:t>
            </a:r>
          </a:p>
          <a:p>
            <a:r>
              <a:rPr lang="en-US" sz="2800" b="1" smtClean="0"/>
              <a:t>Verben</a:t>
            </a:r>
          </a:p>
          <a:p>
            <a:pPr marL="68580" indent="0">
              <a:buNone/>
            </a:pPr>
            <a:endParaRPr lang="en-US" smtClean="0"/>
          </a:p>
          <a:p>
            <a:pPr>
              <a:buClr>
                <a:schemeClr val="tx2"/>
              </a:buClr>
              <a:buNone/>
            </a:pPr>
            <a:r>
              <a:rPr lang="en-US" sz="2600" b="1" smtClean="0"/>
              <a:t>Activities</a:t>
            </a: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smtClean="0"/>
              <a:t>Word derivations (</a:t>
            </a:r>
            <a:r>
              <a:rPr lang="de-DE" sz="2600" smtClean="0"/>
              <a:t>abenteuerlich </a:t>
            </a:r>
            <a:r>
              <a:rPr lang="de-DE" sz="2600">
                <a:sym typeface="Wingdings"/>
              </a:rPr>
              <a:t></a:t>
            </a:r>
            <a:r>
              <a:rPr lang="de-DE" sz="2600"/>
              <a:t> das </a:t>
            </a:r>
            <a:r>
              <a:rPr lang="de-DE" sz="2600" smtClean="0"/>
              <a:t>Abenteuer)</a:t>
            </a:r>
            <a:r>
              <a:rPr lang="de-DE" sz="2600"/>
              <a:t> </a:t>
            </a:r>
            <a:endParaRPr lang="en-US" sz="2600" smtClean="0"/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smtClean="0"/>
              <a:t>Describing characteristics of a good friend</a:t>
            </a: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smtClean="0"/>
              <a:t>Describing Daniel in different situations</a:t>
            </a: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smtClean="0"/>
              <a:t>Logical sentence completion</a:t>
            </a:r>
          </a:p>
          <a:p>
            <a:pPr>
              <a:buClr>
                <a:schemeClr val="tx2"/>
              </a:buClr>
              <a:buNone/>
            </a:pPr>
            <a:r>
              <a:rPr lang="en-US" sz="2600" smtClean="0"/>
              <a:t>		(film context; personalized)</a:t>
            </a: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smtClean="0"/>
              <a:t>Common mistakes (words with similar meanings)</a:t>
            </a:r>
          </a:p>
          <a:p>
            <a:pPr marL="68580" indent="0">
              <a:buNone/>
            </a:pPr>
            <a:r>
              <a:rPr lang="en-US" sz="2600"/>
              <a:t>	</a:t>
            </a:r>
            <a:r>
              <a:rPr lang="en-US" sz="2600" smtClean="0"/>
              <a:t>E.g., verbringen/ausgeben; verpassen/vermissen</a:t>
            </a:r>
          </a:p>
          <a:p>
            <a:pPr marL="68580" indent="0">
              <a:buNone/>
            </a:pPr>
            <a:r>
              <a:rPr lang="en-US" sz="2600"/>
              <a:t>	</a:t>
            </a:r>
            <a:r>
              <a:rPr lang="en-US" sz="2600" smtClean="0"/>
              <a:t>geheiratet/verheiratet; Leiche/Körper</a:t>
            </a:r>
          </a:p>
          <a:p>
            <a:pPr marL="68580" indent="0">
              <a:buNone/>
            </a:pP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9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71193">
            <a:off x="373816" y="1168969"/>
            <a:ext cx="6637468" cy="1524000"/>
          </a:xfrm>
          <a:solidFill>
            <a:schemeClr val="bg2">
              <a:lumMod val="20000"/>
              <a:lumOff val="80000"/>
            </a:schemeClr>
          </a:solidFill>
          <a:ln w="25400">
            <a:solidFill>
              <a:schemeClr val="bg2">
                <a:lumMod val="50000"/>
              </a:schemeClr>
            </a:solidFill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INTRODUCING</a:t>
            </a:r>
            <a:r>
              <a:rPr lang="en-US" sz="3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800" b="1" dirty="0" smtClean="0">
                <a:solidFill>
                  <a:schemeClr val="tx2">
                    <a:lumMod val="75000"/>
                  </a:schemeClr>
                </a:solidFill>
              </a:rPr>
              <a:t> … </a:t>
            </a:r>
            <a:r>
              <a:rPr lang="en-US" sz="4500" b="1" i="1" dirty="0" smtClean="0">
                <a:solidFill>
                  <a:schemeClr val="tx2">
                    <a:lumMod val="75000"/>
                  </a:schemeClr>
                </a:solidFill>
              </a:rPr>
              <a:t>Cineplex!</a:t>
            </a:r>
            <a:endParaRPr lang="en-US" sz="4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3124200"/>
            <a:ext cx="6637467" cy="6096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</a:rPr>
              <a:t>Questions, comments &amp; discussion</a:t>
            </a:r>
            <a:endParaRPr lang="en-US" sz="2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5216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Jeanne Schueller </a:t>
            </a:r>
          </a:p>
          <a:p>
            <a:r>
              <a:rPr lang="en-US" b="1" dirty="0">
                <a:solidFill>
                  <a:schemeClr val="tx2"/>
                </a:solidFill>
              </a:rPr>
              <a:t>	</a:t>
            </a:r>
            <a:r>
              <a:rPr lang="en-US" dirty="0" err="1" smtClean="0"/>
              <a:t>jmschuel@wisc.edu</a:t>
            </a:r>
            <a:endParaRPr lang="en-US" dirty="0"/>
          </a:p>
          <a:p>
            <a:r>
              <a:rPr lang="en-US" b="1" dirty="0" err="1">
                <a:solidFill>
                  <a:schemeClr val="tx2"/>
                </a:solidFill>
              </a:rPr>
              <a:t>Reinhard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Zachau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b="1" dirty="0">
                <a:solidFill>
                  <a:schemeClr val="tx2"/>
                </a:solidFill>
              </a:rPr>
              <a:t>	</a:t>
            </a:r>
            <a:r>
              <a:rPr lang="en-US" dirty="0" err="1" smtClean="0"/>
              <a:t>rzachau@sewanee.edu</a:t>
            </a:r>
            <a:endParaRPr lang="en-US" b="1" dirty="0"/>
          </a:p>
          <a:p>
            <a:r>
              <a:rPr lang="en-US" b="1" dirty="0" smtClean="0">
                <a:solidFill>
                  <a:schemeClr val="tx2"/>
                </a:solidFill>
              </a:rPr>
              <a:t>Carrie </a:t>
            </a:r>
            <a:r>
              <a:rPr lang="en-US" b="1" dirty="0" err="1" smtClean="0">
                <a:solidFill>
                  <a:schemeClr val="tx2"/>
                </a:solidFill>
              </a:rPr>
              <a:t>Collenberg</a:t>
            </a:r>
            <a:r>
              <a:rPr lang="en-US" b="1" dirty="0" smtClean="0">
                <a:solidFill>
                  <a:schemeClr val="tx2"/>
                </a:solidFill>
              </a:rPr>
              <a:t>-Gonzalez 	</a:t>
            </a:r>
            <a:r>
              <a:rPr lang="en-US" dirty="0" err="1" smtClean="0"/>
              <a:t>collenberggonzalez@longwood.edu</a:t>
            </a:r>
            <a:endParaRPr lang="en-US" dirty="0"/>
          </a:p>
          <a:p>
            <a:r>
              <a:rPr lang="en-US" b="1" dirty="0" smtClean="0">
                <a:solidFill>
                  <a:schemeClr val="tx2"/>
                </a:solidFill>
              </a:rPr>
              <a:t>Allen </a:t>
            </a:r>
            <a:r>
              <a:rPr lang="en-US" b="1" dirty="0">
                <a:solidFill>
                  <a:schemeClr val="tx2"/>
                </a:solidFill>
              </a:rPr>
              <a:t>Cooper 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en-US" dirty="0" err="1" smtClean="0"/>
              <a:t>allen.cooper@pullins.com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24600" y="152400"/>
            <a:ext cx="1752600" cy="489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Danke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49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5820032" cy="26670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Highly motivational cultural-historical topics</a:t>
            </a:r>
          </a:p>
          <a:p>
            <a:r>
              <a:rPr lang="en-GB" sz="2000" dirty="0" smtClean="0"/>
              <a:t>Stimulating ideas for discussion </a:t>
            </a:r>
          </a:p>
          <a:p>
            <a:r>
              <a:rPr lang="en-GB" sz="2000" dirty="0" smtClean="0"/>
              <a:t>Logical progression of varied and contextualized exercises to enhance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9673" y="-1"/>
            <a:ext cx="2111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The Films 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8" name="Picture 7" descr="filmstrip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8943" y="2819400"/>
            <a:ext cx="5869914" cy="33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28750"/>
            <a:ext cx="4038600" cy="46101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Each chapter is divided into six </a:t>
            </a:r>
            <a:r>
              <a:rPr lang="en-US" b="1" smtClean="0"/>
              <a:t>parts:</a:t>
            </a:r>
            <a:endParaRPr lang="en-US" b="1" dirty="0" smtClean="0"/>
          </a:p>
          <a:p>
            <a:r>
              <a:rPr lang="de-DE" dirty="0" smtClean="0"/>
              <a:t>Vorbereitung und Hintergrund</a:t>
            </a:r>
          </a:p>
          <a:p>
            <a:r>
              <a:rPr lang="de-DE" dirty="0" smtClean="0"/>
              <a:t>Zum Film</a:t>
            </a:r>
          </a:p>
          <a:p>
            <a:r>
              <a:rPr lang="de-DE" dirty="0" smtClean="0"/>
              <a:t>Synthese</a:t>
            </a:r>
          </a:p>
          <a:p>
            <a:r>
              <a:rPr lang="de-DE" dirty="0" smtClean="0"/>
              <a:t>Strukturen</a:t>
            </a:r>
          </a:p>
          <a:p>
            <a:r>
              <a:rPr lang="de-DE" dirty="0" smtClean="0"/>
              <a:t>Lektüre</a:t>
            </a:r>
          </a:p>
          <a:p>
            <a:r>
              <a:rPr lang="de-DE" dirty="0" smtClean="0"/>
              <a:t>Wortschatz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The Chapters 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 descr="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360" y="990600"/>
            <a:ext cx="3756240" cy="2590800"/>
          </a:xfrm>
          <a:prstGeom prst="rect">
            <a:avLst/>
          </a:prstGeom>
        </p:spPr>
      </p:pic>
      <p:pic>
        <p:nvPicPr>
          <p:cNvPr id="6" name="Picture 5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416" y="3733800"/>
            <a:ext cx="3758184" cy="248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3452308" cy="533400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GB" b="1" dirty="0" smtClean="0"/>
              <a:t>Recommendations</a:t>
            </a:r>
          </a:p>
          <a:p>
            <a:pPr marL="68580" indent="0">
              <a:buNone/>
            </a:pPr>
            <a:endParaRPr lang="en-GB" b="1" dirty="0" smtClean="0"/>
          </a:p>
          <a:p>
            <a:r>
              <a:rPr lang="en-GB" dirty="0" smtClean="0"/>
              <a:t>Have students watch the films outside of class with German subtitles.</a:t>
            </a:r>
          </a:p>
          <a:p>
            <a:r>
              <a:rPr lang="en-GB" dirty="0" smtClean="0"/>
              <a:t>Show short film clips in class with German subtitles or no subtitles.</a:t>
            </a:r>
          </a:p>
          <a:p>
            <a:r>
              <a:rPr lang="en-GB" dirty="0" smtClean="0"/>
              <a:t>Choose exercises that best fit your teaching style and students’ interests.</a:t>
            </a:r>
            <a:endParaRPr lang="en-GB" dirty="0"/>
          </a:p>
        </p:txBody>
      </p:sp>
      <p:pic>
        <p:nvPicPr>
          <p:cNvPr id="5" name="Picture 4" descr="well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838200"/>
            <a:ext cx="3810000" cy="25638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1029" y="4814054"/>
            <a:ext cx="358530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>
                <a:solidFill>
                  <a:schemeClr val="accent1">
                    <a:lumMod val="50000"/>
                  </a:schemeClr>
                </a:solidFill>
              </a:rPr>
              <a:t>Students are visual </a:t>
            </a:r>
            <a:r>
              <a:rPr lang="en-GB" sz="1900" b="1" smtClean="0">
                <a:solidFill>
                  <a:schemeClr val="accent1">
                    <a:lumMod val="50000"/>
                  </a:schemeClr>
                </a:solidFill>
              </a:rPr>
              <a:t>learners!</a:t>
            </a:r>
            <a:endParaRPr lang="en-GB" sz="1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76200"/>
            <a:ext cx="3599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Teaching Strategies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6" name="Picture 5" descr="600full-good-bye-lenin!-screensh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581400"/>
            <a:ext cx="3810000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3962400" cy="4572000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GB" b="1" dirty="0" smtClean="0"/>
              <a:t>Students should know that it is important to</a:t>
            </a:r>
          </a:p>
          <a:p>
            <a:pPr marL="68580" indent="0">
              <a:buNone/>
            </a:pPr>
            <a:endParaRPr lang="en-GB" sz="2595" dirty="0" smtClean="0"/>
          </a:p>
          <a:p>
            <a:r>
              <a:rPr lang="en-GB" sz="2595" dirty="0" smtClean="0"/>
              <a:t>watch the films with German subtitles</a:t>
            </a:r>
          </a:p>
          <a:p>
            <a:r>
              <a:rPr lang="en-GB" sz="2595" dirty="0"/>
              <a:t>n</a:t>
            </a:r>
            <a:r>
              <a:rPr lang="en-GB" sz="2595" dirty="0" smtClean="0"/>
              <a:t>ot give up or get discouraged</a:t>
            </a:r>
          </a:p>
          <a:p>
            <a:r>
              <a:rPr lang="en-GB" sz="2595" dirty="0" smtClean="0"/>
              <a:t>know their resources</a:t>
            </a:r>
          </a:p>
          <a:p>
            <a:r>
              <a:rPr lang="en-GB" sz="2595" dirty="0" smtClean="0"/>
              <a:t>take responsibility for their own learning</a:t>
            </a:r>
          </a:p>
          <a:p>
            <a:r>
              <a:rPr lang="en-GB" sz="2595" dirty="0" smtClean="0"/>
              <a:t>have fun and feel like they are part of a community of learners!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 descr="40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7571" y="1676400"/>
            <a:ext cx="3886200" cy="3886200"/>
          </a:xfrm>
          <a:prstGeom prst="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48200" y="76200"/>
            <a:ext cx="347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Learning Strategies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2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3200"/>
            <a:ext cx="6637468" cy="1138705"/>
          </a:xfrm>
        </p:spPr>
        <p:txBody>
          <a:bodyPr>
            <a:noAutofit/>
          </a:bodyPr>
          <a:lstStyle/>
          <a:p>
            <a:r>
              <a:rPr lang="en-US" sz="5000" b="1" dirty="0" smtClean="0"/>
              <a:t>Cineplex: </a:t>
            </a:r>
            <a:r>
              <a:rPr lang="en-US" sz="5000" dirty="0" smtClean="0"/>
              <a:t>Overview</a:t>
            </a:r>
            <a:endParaRPr lang="en-US" sz="5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81932" y="1113847"/>
            <a:ext cx="3313355" cy="8292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smtClean="0">
                <a:solidFill>
                  <a:schemeClr val="bg1"/>
                </a:solidFill>
              </a:rPr>
              <a:t>Cineplex</a:t>
            </a:r>
            <a:endParaRPr lang="en-US" sz="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1077</TotalTime>
  <Words>1652</Words>
  <Application>Microsoft Macintosh PowerPoint</Application>
  <PresentationFormat>On-screen Show (4:3)</PresentationFormat>
  <Paragraphs>834</Paragraphs>
  <Slides>47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Austin</vt:lpstr>
      <vt:lpstr>  CINEPLEX  Intermediate German Language and Culture  Through Film</vt:lpstr>
      <vt:lpstr>Cineplex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Cineplex: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Cineplex Chapter 7: Im Juli</vt:lpstr>
      <vt:lpstr>Chapter Overview</vt:lpstr>
      <vt:lpstr> Vorbereitung &amp; Hintergrund</vt:lpstr>
      <vt:lpstr> Vorbereitung</vt:lpstr>
      <vt:lpstr> Vorbereitung</vt:lpstr>
      <vt:lpstr>PowerPoint Presentation</vt:lpstr>
      <vt:lpstr>PowerPoint Presentation</vt:lpstr>
      <vt:lpstr> Zum Film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Synthese</vt:lpstr>
      <vt:lpstr>Strukturen</vt:lpstr>
      <vt:lpstr>PowerPoint Presentation</vt:lpstr>
      <vt:lpstr>Lektüren</vt:lpstr>
      <vt:lpstr>Wortschatz</vt:lpstr>
      <vt:lpstr>INTRODUCING  … Cineplex!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CINEPLEX:  Intermediate German Language and Culture through Film</dc:title>
  <dc:creator>Jeanne</dc:creator>
  <cp:lastModifiedBy>Jeanne Schueller</cp:lastModifiedBy>
  <cp:revision>431</cp:revision>
  <dcterms:created xsi:type="dcterms:W3CDTF">2012-10-30T20:04:18Z</dcterms:created>
  <dcterms:modified xsi:type="dcterms:W3CDTF">2013-11-23T13:05:26Z</dcterms:modified>
</cp:coreProperties>
</file>